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2"/>
  </p:notesMasterIdLst>
  <p:sldIdLst>
    <p:sldId id="460" r:id="rId5"/>
    <p:sldId id="4221" r:id="rId6"/>
    <p:sldId id="4219" r:id="rId7"/>
    <p:sldId id="4222" r:id="rId8"/>
    <p:sldId id="463" r:id="rId9"/>
    <p:sldId id="4215" r:id="rId10"/>
    <p:sldId id="35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2E39D3F-2D9F-3426-CB16-9D0A635C6293}" name="THOMSON, Tracey" initials="TT" userId="S::tracey.thomson@health.gov.au::63b1caa9-18f1-47e5-a4c4-47dca523a103" providerId="AD"/>
  <p188:author id="{5733F344-854E-9E3D-454E-B9C6D75786C0}" name="SMITH, Anna" initials="AS" userId="S::Anna.Smith@health.gov.au::272bd74b-9e20-45a3-a04c-ee74ba1b963d" providerId="AD"/>
  <p188:author id="{3C7DF155-85B2-0699-DE0D-DB4821F6E21F}" name="SMITH, Anna" initials="SA" userId="S::anna.smith@health.gov.au::272bd74b-9e20-45a3-a04c-ee74ba1b963d" providerId="AD"/>
  <p188:author id="{32C83D83-DBED-BC93-15F2-04CA14FA6F05}" name="WELCH, Nicole" initials="WN" userId="S::nicole.welch@health.gov.au::a75f63ad-2db3-452d-a548-d1b9b1e42c02" providerId="AD"/>
  <p188:author id="{8612C098-D8ED-FB6C-27C1-DA5D08CCB725}" name="VAN DER ZWART, Vanessa" initials="VV" userId="S::Vanessa.VANDERZWART@Health.gov.au::71ae88ed-539b-4599-b6b0-68a88ef18adb" providerId="AD"/>
  <p188:author id="{BB8EB2B3-07E2-1387-8E50-4E8A27CCC44E}" name="VAN DER ZWART, Vanessa" initials="VV" userId="S::vanessa.vanderzwart@health.gov.au::71ae88ed-539b-4599-b6b0-68a88ef18ad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098DF1-2752-BF75-738C-01ED96228463}" v="17" dt="2026-03-24T22:19:59.004"/>
    <p1510:client id="{5B6A0DCB-F54F-C95B-4204-C5F1536AD657}" v="4" dt="2026-03-25T04:05:38.740"/>
  </p1510:revLst>
</p1510:revInfo>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9209" autoAdjust="0"/>
  </p:normalViewPr>
  <p:slideViewPr>
    <p:cSldViewPr snapToGrid="0">
      <p:cViewPr varScale="1">
        <p:scale>
          <a:sx n="65" d="100"/>
          <a:sy n="65" d="100"/>
        </p:scale>
        <p:origin x="23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8/10/relationships/authors" Targe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39BD95-79B1-438C-9C2A-AF11EAFC842D}" type="doc">
      <dgm:prSet loTypeId="urn:microsoft.com/office/officeart/2008/layout/VerticalCurvedList" loCatId="list" qsTypeId="urn:microsoft.com/office/officeart/2005/8/quickstyle/simple3" qsCatId="simple" csTypeId="urn:microsoft.com/office/officeart/2005/8/colors/accent2_5" csCatId="accent2" phldr="1"/>
      <dgm:spPr/>
      <dgm:t>
        <a:bodyPr/>
        <a:lstStyle/>
        <a:p>
          <a:endParaRPr lang="en-AU"/>
        </a:p>
      </dgm:t>
    </dgm:pt>
    <dgm:pt modelId="{15D3F25B-BB0C-4E34-89BD-2C06D1EB930F}">
      <dgm:prSet phldrT="[Text]" custT="1"/>
      <dgm:spPr/>
      <dgm:t>
        <a:bodyPr/>
        <a:lstStyle/>
        <a:p>
          <a:pPr rtl="0">
            <a:lnSpc>
              <a:spcPct val="100000"/>
            </a:lnSpc>
            <a:spcAft>
              <a:spcPts val="0"/>
            </a:spcAft>
          </a:pPr>
          <a:r>
            <a:rPr lang="en-GB" sz="1600" b="1" u="none">
              <a:latin typeface="Aptos" panose="020B0004020202020204" pitchFamily="34" charset="0"/>
            </a:rPr>
            <a:t>Regulatory stewardship: </a:t>
          </a:r>
          <a:r>
            <a:rPr lang="en-GB" sz="1600" b="0" u="none">
              <a:latin typeface="Aptos" panose="020B0004020202020204" pitchFamily="34" charset="0"/>
            </a:rPr>
            <a:t>Apply a regulatory stewardship model to set strategic context, priorities and accountability for health professions regulation </a:t>
          </a:r>
          <a:r>
            <a:rPr lang="en-AU" sz="1600" b="0" u="none">
              <a:latin typeface="Aptos" panose="020B0004020202020204" pitchFamily="34" charset="0"/>
            </a:rPr>
            <a:t>and the National Scheme.</a:t>
          </a:r>
          <a:endParaRPr lang="en-AU" sz="1600" b="0">
            <a:latin typeface="Aptos" panose="020B0004020202020204" pitchFamily="34" charset="0"/>
          </a:endParaRPr>
        </a:p>
      </dgm:t>
    </dgm:pt>
    <dgm:pt modelId="{37D60898-2286-4F52-BAB1-1EF8BE46A51A}" type="parTrans" cxnId="{1E36EEAC-B6A9-477B-A393-713899BCA244}">
      <dgm:prSet/>
      <dgm:spPr/>
      <dgm:t>
        <a:bodyPr/>
        <a:lstStyle/>
        <a:p>
          <a:endParaRPr lang="en-AU" sz="1600"/>
        </a:p>
      </dgm:t>
    </dgm:pt>
    <dgm:pt modelId="{894EF131-8DFB-4ECB-BF0C-F62646AA028A}" type="sibTrans" cxnId="{1E36EEAC-B6A9-477B-A393-713899BCA244}">
      <dgm:prSet/>
      <dgm:spPr/>
      <dgm:t>
        <a:bodyPr/>
        <a:lstStyle/>
        <a:p>
          <a:endParaRPr lang="en-AU" sz="1600"/>
        </a:p>
      </dgm:t>
    </dgm:pt>
    <dgm:pt modelId="{36EBD790-8FFE-4B0B-93AD-C3A70504120D}">
      <dgm:prSet phldrT="[Text]" custT="1"/>
      <dgm:spPr/>
      <dgm:t>
        <a:bodyPr/>
        <a:lstStyle/>
        <a:p>
          <a:pPr rtl="0"/>
          <a:r>
            <a:rPr lang="en-GB" sz="1600" b="1">
              <a:latin typeface="Aptos" panose="020B0004020202020204" pitchFamily="34" charset="0"/>
            </a:rPr>
            <a:t>Expand the scheme: </a:t>
          </a:r>
          <a:r>
            <a:rPr lang="en-GB" sz="1600" b="0">
              <a:latin typeface="Aptos" panose="020B0004020202020204" pitchFamily="34" charset="0"/>
            </a:rPr>
            <a:t>Establish an Integrated Health Professions Regulation Framework, to inform decisions about regulating occupations across the entire Australian health workforce.</a:t>
          </a:r>
          <a:endParaRPr lang="en-AU" sz="1600" b="0">
            <a:latin typeface="Aptos" panose="020B0004020202020204" pitchFamily="34" charset="0"/>
          </a:endParaRPr>
        </a:p>
      </dgm:t>
    </dgm:pt>
    <dgm:pt modelId="{D381CC7E-0630-4BB2-A544-867F34BB49F8}" type="parTrans" cxnId="{61B098A8-3621-4738-B5B7-7B978E60FD1E}">
      <dgm:prSet/>
      <dgm:spPr/>
      <dgm:t>
        <a:bodyPr/>
        <a:lstStyle/>
        <a:p>
          <a:endParaRPr lang="en-AU" sz="1600"/>
        </a:p>
      </dgm:t>
    </dgm:pt>
    <dgm:pt modelId="{4C940AC1-087C-49FF-A359-9F5FC1C64E67}" type="sibTrans" cxnId="{61B098A8-3621-4738-B5B7-7B978E60FD1E}">
      <dgm:prSet/>
      <dgm:spPr/>
      <dgm:t>
        <a:bodyPr/>
        <a:lstStyle/>
        <a:p>
          <a:endParaRPr lang="en-AU" sz="1600"/>
        </a:p>
      </dgm:t>
    </dgm:pt>
    <dgm:pt modelId="{E446A68C-97CE-47E3-A5E1-7C1156883CBD}">
      <dgm:prSet phldrT="[Text]" custT="1"/>
      <dgm:spPr/>
      <dgm:t>
        <a:bodyPr/>
        <a:lstStyle/>
        <a:p>
          <a:pPr rtl="0"/>
          <a:r>
            <a:rPr lang="en-GB" sz="1600" b="1">
              <a:latin typeface="Aptos" panose="020B0004020202020204" pitchFamily="34" charset="0"/>
            </a:rPr>
            <a:t>Regulator capability: </a:t>
          </a:r>
          <a:r>
            <a:rPr lang="en-GB" sz="1600" b="0">
              <a:latin typeface="Aptos" panose="020B0004020202020204" pitchFamily="34" charset="0"/>
            </a:rPr>
            <a:t>Realign functions and structures within the National Scheme to strengthen </a:t>
          </a:r>
          <a:r>
            <a:rPr lang="en-AU" sz="1600" b="0">
              <a:latin typeface="Aptos" panose="020B0004020202020204" pitchFamily="34" charset="0"/>
            </a:rPr>
            <a:t>performance, accountability, and transparency.</a:t>
          </a:r>
        </a:p>
      </dgm:t>
    </dgm:pt>
    <dgm:pt modelId="{1663A49A-DBE1-47AB-AE2E-2438B8C62F09}" type="parTrans" cxnId="{211AB624-4B93-4270-9304-7F4D52A24925}">
      <dgm:prSet/>
      <dgm:spPr/>
      <dgm:t>
        <a:bodyPr/>
        <a:lstStyle/>
        <a:p>
          <a:endParaRPr lang="en-AU" sz="1600"/>
        </a:p>
      </dgm:t>
    </dgm:pt>
    <dgm:pt modelId="{D91C30EB-E342-4A61-9095-4FEDFC989FC8}" type="sibTrans" cxnId="{211AB624-4B93-4270-9304-7F4D52A24925}">
      <dgm:prSet/>
      <dgm:spPr/>
      <dgm:t>
        <a:bodyPr/>
        <a:lstStyle/>
        <a:p>
          <a:endParaRPr lang="en-AU" sz="1600"/>
        </a:p>
      </dgm:t>
    </dgm:pt>
    <dgm:pt modelId="{EEB4C471-A2E0-4172-8C9E-8305F1CE660C}">
      <dgm:prSet phldr="0" custT="1"/>
      <dgm:spPr/>
      <dgm:t>
        <a:bodyPr/>
        <a:lstStyle/>
        <a:p>
          <a:pPr rtl="0"/>
          <a:r>
            <a:rPr lang="en-GB" sz="1600" b="1">
              <a:latin typeface="Aptos" panose="020B0004020202020204" pitchFamily="34" charset="0"/>
            </a:rPr>
            <a:t>Complaints: </a:t>
          </a:r>
          <a:r>
            <a:rPr lang="en-GB" sz="1600" b="0">
              <a:latin typeface="Aptos" panose="020B0004020202020204" pitchFamily="34" charset="0"/>
            </a:rPr>
            <a:t>Progress implementation of a unified national approach to health complaints and require immediate focus on improved management of high-risk matters within the National Scheme, to ensure best practice </a:t>
          </a:r>
          <a:r>
            <a:rPr lang="en-AU" sz="1600" b="0">
              <a:latin typeface="Aptos" panose="020B0004020202020204" pitchFamily="34" charset="0"/>
            </a:rPr>
            <a:t>complaints handling.</a:t>
          </a:r>
        </a:p>
      </dgm:t>
    </dgm:pt>
    <dgm:pt modelId="{5C18D479-1C14-47FD-BB37-F451A3978CD4}" type="parTrans" cxnId="{18709D97-D609-4336-8CDC-3BD936C6FDD4}">
      <dgm:prSet/>
      <dgm:spPr/>
      <dgm:t>
        <a:bodyPr/>
        <a:lstStyle/>
        <a:p>
          <a:endParaRPr lang="en-AU" sz="1600"/>
        </a:p>
      </dgm:t>
    </dgm:pt>
    <dgm:pt modelId="{6BE22D20-740E-4AC9-B439-7622A669D622}" type="sibTrans" cxnId="{18709D97-D609-4336-8CDC-3BD936C6FDD4}">
      <dgm:prSet/>
      <dgm:spPr/>
      <dgm:t>
        <a:bodyPr/>
        <a:lstStyle/>
        <a:p>
          <a:endParaRPr lang="en-AU" sz="1600"/>
        </a:p>
      </dgm:t>
    </dgm:pt>
    <dgm:pt modelId="{48E04C06-1632-42ED-9BF8-40471D4BF9EC}" type="pres">
      <dgm:prSet presAssocID="{5439BD95-79B1-438C-9C2A-AF11EAFC842D}" presName="Name0" presStyleCnt="0">
        <dgm:presLayoutVars>
          <dgm:chMax val="7"/>
          <dgm:chPref val="7"/>
          <dgm:dir/>
        </dgm:presLayoutVars>
      </dgm:prSet>
      <dgm:spPr/>
    </dgm:pt>
    <dgm:pt modelId="{7C3549DA-747F-4BC9-8E48-81E16650BF81}" type="pres">
      <dgm:prSet presAssocID="{5439BD95-79B1-438C-9C2A-AF11EAFC842D}" presName="Name1" presStyleCnt="0"/>
      <dgm:spPr/>
    </dgm:pt>
    <dgm:pt modelId="{E31BEA03-B7E9-468C-9DC7-EE6C9E974699}" type="pres">
      <dgm:prSet presAssocID="{5439BD95-79B1-438C-9C2A-AF11EAFC842D}" presName="cycle" presStyleCnt="0"/>
      <dgm:spPr/>
    </dgm:pt>
    <dgm:pt modelId="{65EBE5A4-207D-44AB-9598-C2786A86881F}" type="pres">
      <dgm:prSet presAssocID="{5439BD95-79B1-438C-9C2A-AF11EAFC842D}" presName="srcNode" presStyleLbl="node1" presStyleIdx="0" presStyleCnt="4"/>
      <dgm:spPr/>
    </dgm:pt>
    <dgm:pt modelId="{35D79117-F37C-44E2-AAA0-A0C372C4E9D7}" type="pres">
      <dgm:prSet presAssocID="{5439BD95-79B1-438C-9C2A-AF11EAFC842D}" presName="conn" presStyleLbl="parChTrans1D2" presStyleIdx="0" presStyleCnt="1"/>
      <dgm:spPr/>
    </dgm:pt>
    <dgm:pt modelId="{BAC0EA6F-A19E-4FAD-8D04-077F2F863548}" type="pres">
      <dgm:prSet presAssocID="{5439BD95-79B1-438C-9C2A-AF11EAFC842D}" presName="extraNode" presStyleLbl="node1" presStyleIdx="0" presStyleCnt="4"/>
      <dgm:spPr/>
    </dgm:pt>
    <dgm:pt modelId="{B0EA73B6-15CB-433D-A94E-18813FB731D8}" type="pres">
      <dgm:prSet presAssocID="{5439BD95-79B1-438C-9C2A-AF11EAFC842D}" presName="dstNode" presStyleLbl="node1" presStyleIdx="0" presStyleCnt="4"/>
      <dgm:spPr/>
    </dgm:pt>
    <dgm:pt modelId="{1CC46EAD-137A-4529-B9C0-0FF6A433D608}" type="pres">
      <dgm:prSet presAssocID="{15D3F25B-BB0C-4E34-89BD-2C06D1EB930F}" presName="text_1" presStyleLbl="node1" presStyleIdx="0" presStyleCnt="4" custScaleY="123630">
        <dgm:presLayoutVars>
          <dgm:bulletEnabled val="1"/>
        </dgm:presLayoutVars>
      </dgm:prSet>
      <dgm:spPr/>
    </dgm:pt>
    <dgm:pt modelId="{FEE55E18-A117-45DA-9642-FCBE32658FB9}" type="pres">
      <dgm:prSet presAssocID="{15D3F25B-BB0C-4E34-89BD-2C06D1EB930F}" presName="accent_1" presStyleCnt="0"/>
      <dgm:spPr/>
    </dgm:pt>
    <dgm:pt modelId="{85AE11A5-20A8-47E8-92E7-B5BCA6F54787}" type="pres">
      <dgm:prSet presAssocID="{15D3F25B-BB0C-4E34-89BD-2C06D1EB930F}" presName="accentRepeatNode" presStyleLbl="solidFgAcc1" presStyleIdx="0" presStyleCnt="4" custScaleX="107674" custScaleY="107981"/>
      <dgm:spPr/>
    </dgm:pt>
    <dgm:pt modelId="{5E8C3C92-118A-42D9-A3E2-FA89E3AA583E}" type="pres">
      <dgm:prSet presAssocID="{36EBD790-8FFE-4B0B-93AD-C3A70504120D}" presName="text_2" presStyleLbl="node1" presStyleIdx="1" presStyleCnt="4" custScaleY="121037">
        <dgm:presLayoutVars>
          <dgm:bulletEnabled val="1"/>
        </dgm:presLayoutVars>
      </dgm:prSet>
      <dgm:spPr/>
    </dgm:pt>
    <dgm:pt modelId="{58AEBEAD-BF30-4D8D-9B0A-EF2EF5309465}" type="pres">
      <dgm:prSet presAssocID="{36EBD790-8FFE-4B0B-93AD-C3A70504120D}" presName="accent_2" presStyleCnt="0"/>
      <dgm:spPr/>
    </dgm:pt>
    <dgm:pt modelId="{59B7DCAB-D013-45B3-88FB-4CCF7AA8CB49}" type="pres">
      <dgm:prSet presAssocID="{36EBD790-8FFE-4B0B-93AD-C3A70504120D}" presName="accentRepeatNode" presStyleLbl="solidFgAcc1" presStyleIdx="1" presStyleCnt="4" custScaleX="107674" custScaleY="107981"/>
      <dgm:spPr/>
    </dgm:pt>
    <dgm:pt modelId="{69272DAF-8AA3-4E42-BFBC-0C0414C2ABE0}" type="pres">
      <dgm:prSet presAssocID="{E446A68C-97CE-47E3-A5E1-7C1156883CBD}" presName="text_3" presStyleLbl="node1" presStyleIdx="2" presStyleCnt="4" custScaleY="123709">
        <dgm:presLayoutVars>
          <dgm:bulletEnabled val="1"/>
        </dgm:presLayoutVars>
      </dgm:prSet>
      <dgm:spPr/>
    </dgm:pt>
    <dgm:pt modelId="{71E1A7AA-96E7-41E9-84C4-B7D06BA155FE}" type="pres">
      <dgm:prSet presAssocID="{E446A68C-97CE-47E3-A5E1-7C1156883CBD}" presName="accent_3" presStyleCnt="0"/>
      <dgm:spPr/>
    </dgm:pt>
    <dgm:pt modelId="{B82F38B9-5DB4-45C7-BCF9-39F93F1D6A2A}" type="pres">
      <dgm:prSet presAssocID="{E446A68C-97CE-47E3-A5E1-7C1156883CBD}" presName="accentRepeatNode" presStyleLbl="solidFgAcc1" presStyleIdx="2" presStyleCnt="4" custScaleX="107674" custScaleY="107981"/>
      <dgm:spPr/>
    </dgm:pt>
    <dgm:pt modelId="{F2DD1038-C904-4E76-8552-5A9710375E7A}" type="pres">
      <dgm:prSet presAssocID="{EEB4C471-A2E0-4172-8C9E-8305F1CE660C}" presName="text_4" presStyleLbl="node1" presStyleIdx="3" presStyleCnt="4" custScaleY="126381">
        <dgm:presLayoutVars>
          <dgm:bulletEnabled val="1"/>
        </dgm:presLayoutVars>
      </dgm:prSet>
      <dgm:spPr/>
    </dgm:pt>
    <dgm:pt modelId="{6A10BBEE-A7AC-4567-AF85-D1E78C5DE2D6}" type="pres">
      <dgm:prSet presAssocID="{EEB4C471-A2E0-4172-8C9E-8305F1CE660C}" presName="accent_4" presStyleCnt="0"/>
      <dgm:spPr/>
    </dgm:pt>
    <dgm:pt modelId="{6D5A423B-D340-4ACA-A4D4-9F9B4C3373F9}" type="pres">
      <dgm:prSet presAssocID="{EEB4C471-A2E0-4172-8C9E-8305F1CE660C}" presName="accentRepeatNode" presStyleLbl="solidFgAcc1" presStyleIdx="3" presStyleCnt="4" custScaleX="107674" custScaleY="107981"/>
      <dgm:spPr/>
    </dgm:pt>
  </dgm:ptLst>
  <dgm:cxnLst>
    <dgm:cxn modelId="{211AB624-4B93-4270-9304-7F4D52A24925}" srcId="{5439BD95-79B1-438C-9C2A-AF11EAFC842D}" destId="{E446A68C-97CE-47E3-A5E1-7C1156883CBD}" srcOrd="2" destOrd="0" parTransId="{1663A49A-DBE1-47AB-AE2E-2438B8C62F09}" sibTransId="{D91C30EB-E342-4A61-9095-4FEDFC989FC8}"/>
    <dgm:cxn modelId="{8AE7A52E-2FE6-4FF1-B214-D664BC0555EA}" type="presOf" srcId="{894EF131-8DFB-4ECB-BF0C-F62646AA028A}" destId="{35D79117-F37C-44E2-AAA0-A0C372C4E9D7}" srcOrd="0" destOrd="0" presId="urn:microsoft.com/office/officeart/2008/layout/VerticalCurvedList"/>
    <dgm:cxn modelId="{664DD05A-1543-4C02-9526-F3F239B604AE}" type="presOf" srcId="{15D3F25B-BB0C-4E34-89BD-2C06D1EB930F}" destId="{1CC46EAD-137A-4529-B9C0-0FF6A433D608}" srcOrd="0" destOrd="0" presId="urn:microsoft.com/office/officeart/2008/layout/VerticalCurvedList"/>
    <dgm:cxn modelId="{18709D97-D609-4336-8CDC-3BD936C6FDD4}" srcId="{5439BD95-79B1-438C-9C2A-AF11EAFC842D}" destId="{EEB4C471-A2E0-4172-8C9E-8305F1CE660C}" srcOrd="3" destOrd="0" parTransId="{5C18D479-1C14-47FD-BB37-F451A3978CD4}" sibTransId="{6BE22D20-740E-4AC9-B439-7622A669D622}"/>
    <dgm:cxn modelId="{EF240398-A305-4762-B78B-E8C6232689BA}" type="presOf" srcId="{EEB4C471-A2E0-4172-8C9E-8305F1CE660C}" destId="{F2DD1038-C904-4E76-8552-5A9710375E7A}" srcOrd="0" destOrd="0" presId="urn:microsoft.com/office/officeart/2008/layout/VerticalCurvedList"/>
    <dgm:cxn modelId="{61B098A8-3621-4738-B5B7-7B978E60FD1E}" srcId="{5439BD95-79B1-438C-9C2A-AF11EAFC842D}" destId="{36EBD790-8FFE-4B0B-93AD-C3A70504120D}" srcOrd="1" destOrd="0" parTransId="{D381CC7E-0630-4BB2-A544-867F34BB49F8}" sibTransId="{4C940AC1-087C-49FF-A359-9F5FC1C64E67}"/>
    <dgm:cxn modelId="{649614A9-836C-4D29-B045-22AE8D54E55D}" type="presOf" srcId="{E446A68C-97CE-47E3-A5E1-7C1156883CBD}" destId="{69272DAF-8AA3-4E42-BFBC-0C0414C2ABE0}" srcOrd="0" destOrd="0" presId="urn:microsoft.com/office/officeart/2008/layout/VerticalCurvedList"/>
    <dgm:cxn modelId="{1E36EEAC-B6A9-477B-A393-713899BCA244}" srcId="{5439BD95-79B1-438C-9C2A-AF11EAFC842D}" destId="{15D3F25B-BB0C-4E34-89BD-2C06D1EB930F}" srcOrd="0" destOrd="0" parTransId="{37D60898-2286-4F52-BAB1-1EF8BE46A51A}" sibTransId="{894EF131-8DFB-4ECB-BF0C-F62646AA028A}"/>
    <dgm:cxn modelId="{794E47C1-6912-4EAA-A01F-C10CDB2F4D1E}" type="presOf" srcId="{36EBD790-8FFE-4B0B-93AD-C3A70504120D}" destId="{5E8C3C92-118A-42D9-A3E2-FA89E3AA583E}" srcOrd="0" destOrd="0" presId="urn:microsoft.com/office/officeart/2008/layout/VerticalCurvedList"/>
    <dgm:cxn modelId="{C75B3EEB-503C-4389-8109-44676658832C}" type="presOf" srcId="{5439BD95-79B1-438C-9C2A-AF11EAFC842D}" destId="{48E04C06-1632-42ED-9BF8-40471D4BF9EC}" srcOrd="0" destOrd="0" presId="urn:microsoft.com/office/officeart/2008/layout/VerticalCurvedList"/>
    <dgm:cxn modelId="{24006D1A-D96A-4AB4-9C94-BCA73D9BDC4B}" type="presParOf" srcId="{48E04C06-1632-42ED-9BF8-40471D4BF9EC}" destId="{7C3549DA-747F-4BC9-8E48-81E16650BF81}" srcOrd="0" destOrd="0" presId="urn:microsoft.com/office/officeart/2008/layout/VerticalCurvedList"/>
    <dgm:cxn modelId="{9865B5B3-7E1B-43BB-9709-C3ECBA49C389}" type="presParOf" srcId="{7C3549DA-747F-4BC9-8E48-81E16650BF81}" destId="{E31BEA03-B7E9-468C-9DC7-EE6C9E974699}" srcOrd="0" destOrd="0" presId="urn:microsoft.com/office/officeart/2008/layout/VerticalCurvedList"/>
    <dgm:cxn modelId="{2732FC16-BCE6-4669-B1A0-7474965951E1}" type="presParOf" srcId="{E31BEA03-B7E9-468C-9DC7-EE6C9E974699}" destId="{65EBE5A4-207D-44AB-9598-C2786A86881F}" srcOrd="0" destOrd="0" presId="urn:microsoft.com/office/officeart/2008/layout/VerticalCurvedList"/>
    <dgm:cxn modelId="{0F4D8417-8B1E-4641-AAB7-66475312C455}" type="presParOf" srcId="{E31BEA03-B7E9-468C-9DC7-EE6C9E974699}" destId="{35D79117-F37C-44E2-AAA0-A0C372C4E9D7}" srcOrd="1" destOrd="0" presId="urn:microsoft.com/office/officeart/2008/layout/VerticalCurvedList"/>
    <dgm:cxn modelId="{22D6644E-C5D6-4386-BBCF-F92807E1FE18}" type="presParOf" srcId="{E31BEA03-B7E9-468C-9DC7-EE6C9E974699}" destId="{BAC0EA6F-A19E-4FAD-8D04-077F2F863548}" srcOrd="2" destOrd="0" presId="urn:microsoft.com/office/officeart/2008/layout/VerticalCurvedList"/>
    <dgm:cxn modelId="{5CA1199F-C6E9-4578-AD62-C5E39CC4B405}" type="presParOf" srcId="{E31BEA03-B7E9-468C-9DC7-EE6C9E974699}" destId="{B0EA73B6-15CB-433D-A94E-18813FB731D8}" srcOrd="3" destOrd="0" presId="urn:microsoft.com/office/officeart/2008/layout/VerticalCurvedList"/>
    <dgm:cxn modelId="{2A02BC2C-9B8B-4F49-B3E9-8179C63F8AA8}" type="presParOf" srcId="{7C3549DA-747F-4BC9-8E48-81E16650BF81}" destId="{1CC46EAD-137A-4529-B9C0-0FF6A433D608}" srcOrd="1" destOrd="0" presId="urn:microsoft.com/office/officeart/2008/layout/VerticalCurvedList"/>
    <dgm:cxn modelId="{171B1378-F1D1-4DFF-97DE-2EE2E3341D7F}" type="presParOf" srcId="{7C3549DA-747F-4BC9-8E48-81E16650BF81}" destId="{FEE55E18-A117-45DA-9642-FCBE32658FB9}" srcOrd="2" destOrd="0" presId="urn:microsoft.com/office/officeart/2008/layout/VerticalCurvedList"/>
    <dgm:cxn modelId="{DE3DB18D-35E0-4B8E-BDC9-9A054AAAB064}" type="presParOf" srcId="{FEE55E18-A117-45DA-9642-FCBE32658FB9}" destId="{85AE11A5-20A8-47E8-92E7-B5BCA6F54787}" srcOrd="0" destOrd="0" presId="urn:microsoft.com/office/officeart/2008/layout/VerticalCurvedList"/>
    <dgm:cxn modelId="{ACD2FE7C-0D32-4D0C-A7CE-48C4CBC55554}" type="presParOf" srcId="{7C3549DA-747F-4BC9-8E48-81E16650BF81}" destId="{5E8C3C92-118A-42D9-A3E2-FA89E3AA583E}" srcOrd="3" destOrd="0" presId="urn:microsoft.com/office/officeart/2008/layout/VerticalCurvedList"/>
    <dgm:cxn modelId="{D7CE6632-BD65-4C9D-BDF9-6ED186636476}" type="presParOf" srcId="{7C3549DA-747F-4BC9-8E48-81E16650BF81}" destId="{58AEBEAD-BF30-4D8D-9B0A-EF2EF5309465}" srcOrd="4" destOrd="0" presId="urn:microsoft.com/office/officeart/2008/layout/VerticalCurvedList"/>
    <dgm:cxn modelId="{995F3CC4-1453-436C-9132-AF2602EE708B}" type="presParOf" srcId="{58AEBEAD-BF30-4D8D-9B0A-EF2EF5309465}" destId="{59B7DCAB-D013-45B3-88FB-4CCF7AA8CB49}" srcOrd="0" destOrd="0" presId="urn:microsoft.com/office/officeart/2008/layout/VerticalCurvedList"/>
    <dgm:cxn modelId="{2D0050C0-F00B-473A-80E6-BEC21CBEE137}" type="presParOf" srcId="{7C3549DA-747F-4BC9-8E48-81E16650BF81}" destId="{69272DAF-8AA3-4E42-BFBC-0C0414C2ABE0}" srcOrd="5" destOrd="0" presId="urn:microsoft.com/office/officeart/2008/layout/VerticalCurvedList"/>
    <dgm:cxn modelId="{2132E23F-8412-463D-8C23-CA684C7F4B90}" type="presParOf" srcId="{7C3549DA-747F-4BC9-8E48-81E16650BF81}" destId="{71E1A7AA-96E7-41E9-84C4-B7D06BA155FE}" srcOrd="6" destOrd="0" presId="urn:microsoft.com/office/officeart/2008/layout/VerticalCurvedList"/>
    <dgm:cxn modelId="{1C370737-1313-4A45-88A6-A3C0E54A01CE}" type="presParOf" srcId="{71E1A7AA-96E7-41E9-84C4-B7D06BA155FE}" destId="{B82F38B9-5DB4-45C7-BCF9-39F93F1D6A2A}" srcOrd="0" destOrd="0" presId="urn:microsoft.com/office/officeart/2008/layout/VerticalCurvedList"/>
    <dgm:cxn modelId="{56398EFA-3515-451A-894E-43516F9526F7}" type="presParOf" srcId="{7C3549DA-747F-4BC9-8E48-81E16650BF81}" destId="{F2DD1038-C904-4E76-8552-5A9710375E7A}" srcOrd="7" destOrd="0" presId="urn:microsoft.com/office/officeart/2008/layout/VerticalCurvedList"/>
    <dgm:cxn modelId="{4AB38315-A71D-4304-9C2A-BE1D5B8B5543}" type="presParOf" srcId="{7C3549DA-747F-4BC9-8E48-81E16650BF81}" destId="{6A10BBEE-A7AC-4567-AF85-D1E78C5DE2D6}" srcOrd="8" destOrd="0" presId="urn:microsoft.com/office/officeart/2008/layout/VerticalCurvedList"/>
    <dgm:cxn modelId="{A8999D5B-4B93-4666-B191-0E3422FD2804}" type="presParOf" srcId="{6A10BBEE-A7AC-4567-AF85-D1E78C5DE2D6}" destId="{6D5A423B-D340-4ACA-A4D4-9F9B4C3373F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D79117-F37C-44E2-AAA0-A0C372C4E9D7}">
      <dsp:nvSpPr>
        <dsp:cNvPr id="0" name=""/>
        <dsp:cNvSpPr/>
      </dsp:nvSpPr>
      <dsp:spPr>
        <a:xfrm>
          <a:off x="-4055636" y="-623414"/>
          <a:ext cx="4839937" cy="4839937"/>
        </a:xfrm>
        <a:prstGeom prst="blockArc">
          <a:avLst>
            <a:gd name="adj1" fmla="val 18900000"/>
            <a:gd name="adj2" fmla="val 2700000"/>
            <a:gd name="adj3" fmla="val 446"/>
          </a:avLst>
        </a:pr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CC46EAD-137A-4529-B9C0-0FF6A433D608}">
      <dsp:nvSpPr>
        <dsp:cNvPr id="0" name=""/>
        <dsp:cNvSpPr/>
      </dsp:nvSpPr>
      <dsp:spPr>
        <a:xfrm>
          <a:off x="413797" y="210929"/>
          <a:ext cx="7687038" cy="683381"/>
        </a:xfrm>
        <a:prstGeom prst="rect">
          <a:avLst/>
        </a:prstGeom>
        <a:gradFill rotWithShape="0">
          <a:gsLst>
            <a:gs pos="0">
              <a:schemeClr val="accent2">
                <a:alpha val="90000"/>
                <a:hueOff val="0"/>
                <a:satOff val="0"/>
                <a:lumOff val="0"/>
                <a:alphaOff val="0"/>
                <a:lumMod val="110000"/>
                <a:satMod val="105000"/>
                <a:tint val="67000"/>
              </a:schemeClr>
            </a:gs>
            <a:gs pos="50000">
              <a:schemeClr val="accent2">
                <a:alpha val="90000"/>
                <a:hueOff val="0"/>
                <a:satOff val="0"/>
                <a:lumOff val="0"/>
                <a:alphaOff val="0"/>
                <a:lumMod val="105000"/>
                <a:satMod val="103000"/>
                <a:tint val="73000"/>
              </a:schemeClr>
            </a:gs>
            <a:gs pos="100000">
              <a:schemeClr val="accent2">
                <a:alpha val="9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8756" tIns="40640" rIns="40640" bIns="40640" numCol="1" spcCol="1270" anchor="ctr" anchorCtr="0">
          <a:noAutofit/>
        </a:bodyPr>
        <a:lstStyle/>
        <a:p>
          <a:pPr marL="0" lvl="0" indent="0" algn="l" defTabSz="711200" rtl="0">
            <a:lnSpc>
              <a:spcPct val="100000"/>
            </a:lnSpc>
            <a:spcBef>
              <a:spcPct val="0"/>
            </a:spcBef>
            <a:spcAft>
              <a:spcPts val="0"/>
            </a:spcAft>
            <a:buNone/>
          </a:pPr>
          <a:r>
            <a:rPr lang="en-GB" sz="1600" b="1" u="none" kern="1200">
              <a:latin typeface="Aptos" panose="020B0004020202020204" pitchFamily="34" charset="0"/>
            </a:rPr>
            <a:t>Regulatory stewardship: </a:t>
          </a:r>
          <a:r>
            <a:rPr lang="en-GB" sz="1600" b="0" u="none" kern="1200">
              <a:latin typeface="Aptos" panose="020B0004020202020204" pitchFamily="34" charset="0"/>
            </a:rPr>
            <a:t>Apply a regulatory stewardship model to set strategic context, priorities and accountability for health professions regulation </a:t>
          </a:r>
          <a:r>
            <a:rPr lang="en-AU" sz="1600" b="0" u="none" kern="1200">
              <a:latin typeface="Aptos" panose="020B0004020202020204" pitchFamily="34" charset="0"/>
            </a:rPr>
            <a:t>and the National Scheme.</a:t>
          </a:r>
          <a:endParaRPr lang="en-AU" sz="1600" b="0" kern="1200">
            <a:latin typeface="Aptos" panose="020B0004020202020204" pitchFamily="34" charset="0"/>
          </a:endParaRPr>
        </a:p>
      </dsp:txBody>
      <dsp:txXfrm>
        <a:off x="413797" y="210929"/>
        <a:ext cx="7687038" cy="683381"/>
      </dsp:txXfrm>
    </dsp:sp>
    <dsp:sp modelId="{85AE11A5-20A8-47E8-92E7-B5BCA6F54787}">
      <dsp:nvSpPr>
        <dsp:cNvPr id="0" name=""/>
        <dsp:cNvSpPr/>
      </dsp:nvSpPr>
      <dsp:spPr>
        <a:xfrm>
          <a:off x="41808" y="179570"/>
          <a:ext cx="743978" cy="746099"/>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alpha val="90000"/>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5E8C3C92-118A-42D9-A3E2-FA89E3AA583E}">
      <dsp:nvSpPr>
        <dsp:cNvPr id="0" name=""/>
        <dsp:cNvSpPr/>
      </dsp:nvSpPr>
      <dsp:spPr>
        <a:xfrm>
          <a:off x="730709" y="1047385"/>
          <a:ext cx="7370126" cy="669048"/>
        </a:xfrm>
        <a:prstGeom prst="rect">
          <a:avLst/>
        </a:prstGeom>
        <a:gradFill rotWithShape="0">
          <a:gsLst>
            <a:gs pos="0">
              <a:schemeClr val="accent2">
                <a:alpha val="90000"/>
                <a:hueOff val="0"/>
                <a:satOff val="0"/>
                <a:lumOff val="0"/>
                <a:alphaOff val="-13333"/>
                <a:lumMod val="110000"/>
                <a:satMod val="105000"/>
                <a:tint val="67000"/>
              </a:schemeClr>
            </a:gs>
            <a:gs pos="50000">
              <a:schemeClr val="accent2">
                <a:alpha val="90000"/>
                <a:hueOff val="0"/>
                <a:satOff val="0"/>
                <a:lumOff val="0"/>
                <a:alphaOff val="-13333"/>
                <a:lumMod val="105000"/>
                <a:satMod val="103000"/>
                <a:tint val="73000"/>
              </a:schemeClr>
            </a:gs>
            <a:gs pos="100000">
              <a:schemeClr val="accent2">
                <a:alpha val="90000"/>
                <a:hueOff val="0"/>
                <a:satOff val="0"/>
                <a:lumOff val="0"/>
                <a:alphaOff val="-13333"/>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8756" tIns="40640" rIns="40640" bIns="40640" numCol="1" spcCol="1270" anchor="ctr" anchorCtr="0">
          <a:noAutofit/>
        </a:bodyPr>
        <a:lstStyle/>
        <a:p>
          <a:pPr marL="0" lvl="0" indent="0" algn="l" defTabSz="711200" rtl="0">
            <a:lnSpc>
              <a:spcPct val="90000"/>
            </a:lnSpc>
            <a:spcBef>
              <a:spcPct val="0"/>
            </a:spcBef>
            <a:spcAft>
              <a:spcPct val="35000"/>
            </a:spcAft>
            <a:buNone/>
          </a:pPr>
          <a:r>
            <a:rPr lang="en-GB" sz="1600" b="1" kern="1200">
              <a:latin typeface="Aptos" panose="020B0004020202020204" pitchFamily="34" charset="0"/>
            </a:rPr>
            <a:t>Expand the scheme: </a:t>
          </a:r>
          <a:r>
            <a:rPr lang="en-GB" sz="1600" b="0" kern="1200">
              <a:latin typeface="Aptos" panose="020B0004020202020204" pitchFamily="34" charset="0"/>
            </a:rPr>
            <a:t>Establish an Integrated Health Professions Regulation Framework, to inform decisions about regulating occupations across the entire Australian health workforce.</a:t>
          </a:r>
          <a:endParaRPr lang="en-AU" sz="1600" b="0" kern="1200">
            <a:latin typeface="Aptos" panose="020B0004020202020204" pitchFamily="34" charset="0"/>
          </a:endParaRPr>
        </a:p>
      </dsp:txBody>
      <dsp:txXfrm>
        <a:off x="730709" y="1047385"/>
        <a:ext cx="7370126" cy="669048"/>
      </dsp:txXfrm>
    </dsp:sp>
    <dsp:sp modelId="{59B7DCAB-D013-45B3-88FB-4CCF7AA8CB49}">
      <dsp:nvSpPr>
        <dsp:cNvPr id="0" name=""/>
        <dsp:cNvSpPr/>
      </dsp:nvSpPr>
      <dsp:spPr>
        <a:xfrm>
          <a:off x="358720" y="1008859"/>
          <a:ext cx="743978" cy="746099"/>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alpha val="90000"/>
              <a:hueOff val="0"/>
              <a:satOff val="0"/>
              <a:lumOff val="0"/>
              <a:alphaOff val="-13333"/>
            </a:schemeClr>
          </a:solidFill>
          <a:prstDash val="solid"/>
          <a:miter lim="800000"/>
        </a:ln>
        <a:effectLst/>
      </dsp:spPr>
      <dsp:style>
        <a:lnRef idx="1">
          <a:scrgbClr r="0" g="0" b="0"/>
        </a:lnRef>
        <a:fillRef idx="2">
          <a:scrgbClr r="0" g="0" b="0"/>
        </a:fillRef>
        <a:effectRef idx="0">
          <a:scrgbClr r="0" g="0" b="0"/>
        </a:effectRef>
        <a:fontRef idx="minor"/>
      </dsp:style>
    </dsp:sp>
    <dsp:sp modelId="{69272DAF-8AA3-4E42-BFBC-0C0414C2ABE0}">
      <dsp:nvSpPr>
        <dsp:cNvPr id="0" name=""/>
        <dsp:cNvSpPr/>
      </dsp:nvSpPr>
      <dsp:spPr>
        <a:xfrm>
          <a:off x="730709" y="1869289"/>
          <a:ext cx="7370126" cy="683818"/>
        </a:xfrm>
        <a:prstGeom prst="rect">
          <a:avLst/>
        </a:prstGeom>
        <a:gradFill rotWithShape="0">
          <a:gsLst>
            <a:gs pos="0">
              <a:schemeClr val="accent2">
                <a:alpha val="90000"/>
                <a:hueOff val="0"/>
                <a:satOff val="0"/>
                <a:lumOff val="0"/>
                <a:alphaOff val="-26667"/>
                <a:lumMod val="110000"/>
                <a:satMod val="105000"/>
                <a:tint val="67000"/>
              </a:schemeClr>
            </a:gs>
            <a:gs pos="50000">
              <a:schemeClr val="accent2">
                <a:alpha val="90000"/>
                <a:hueOff val="0"/>
                <a:satOff val="0"/>
                <a:lumOff val="0"/>
                <a:alphaOff val="-26667"/>
                <a:lumMod val="105000"/>
                <a:satMod val="103000"/>
                <a:tint val="73000"/>
              </a:schemeClr>
            </a:gs>
            <a:gs pos="100000">
              <a:schemeClr val="accent2">
                <a:alpha val="90000"/>
                <a:hueOff val="0"/>
                <a:satOff val="0"/>
                <a:lumOff val="0"/>
                <a:alphaOff val="-26667"/>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8756" tIns="40640" rIns="40640" bIns="40640" numCol="1" spcCol="1270" anchor="ctr" anchorCtr="0">
          <a:noAutofit/>
        </a:bodyPr>
        <a:lstStyle/>
        <a:p>
          <a:pPr marL="0" lvl="0" indent="0" algn="l" defTabSz="711200" rtl="0">
            <a:lnSpc>
              <a:spcPct val="90000"/>
            </a:lnSpc>
            <a:spcBef>
              <a:spcPct val="0"/>
            </a:spcBef>
            <a:spcAft>
              <a:spcPct val="35000"/>
            </a:spcAft>
            <a:buNone/>
          </a:pPr>
          <a:r>
            <a:rPr lang="en-GB" sz="1600" b="1" kern="1200">
              <a:latin typeface="Aptos" panose="020B0004020202020204" pitchFamily="34" charset="0"/>
            </a:rPr>
            <a:t>Regulator capability: </a:t>
          </a:r>
          <a:r>
            <a:rPr lang="en-GB" sz="1600" b="0" kern="1200">
              <a:latin typeface="Aptos" panose="020B0004020202020204" pitchFamily="34" charset="0"/>
            </a:rPr>
            <a:t>Realign functions and structures within the National Scheme to strengthen </a:t>
          </a:r>
          <a:r>
            <a:rPr lang="en-AU" sz="1600" b="0" kern="1200">
              <a:latin typeface="Aptos" panose="020B0004020202020204" pitchFamily="34" charset="0"/>
            </a:rPr>
            <a:t>performance, accountability, and transparency.</a:t>
          </a:r>
        </a:p>
      </dsp:txBody>
      <dsp:txXfrm>
        <a:off x="730709" y="1869289"/>
        <a:ext cx="7370126" cy="683818"/>
      </dsp:txXfrm>
    </dsp:sp>
    <dsp:sp modelId="{B82F38B9-5DB4-45C7-BCF9-39F93F1D6A2A}">
      <dsp:nvSpPr>
        <dsp:cNvPr id="0" name=""/>
        <dsp:cNvSpPr/>
      </dsp:nvSpPr>
      <dsp:spPr>
        <a:xfrm>
          <a:off x="358720" y="1838148"/>
          <a:ext cx="743978" cy="746099"/>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alpha val="90000"/>
              <a:hueOff val="0"/>
              <a:satOff val="0"/>
              <a:lumOff val="0"/>
              <a:alphaOff val="-26667"/>
            </a:schemeClr>
          </a:solidFill>
          <a:prstDash val="solid"/>
          <a:miter lim="800000"/>
        </a:ln>
        <a:effectLst/>
      </dsp:spPr>
      <dsp:style>
        <a:lnRef idx="1">
          <a:scrgbClr r="0" g="0" b="0"/>
        </a:lnRef>
        <a:fillRef idx="2">
          <a:scrgbClr r="0" g="0" b="0"/>
        </a:fillRef>
        <a:effectRef idx="0">
          <a:scrgbClr r="0" g="0" b="0"/>
        </a:effectRef>
        <a:fontRef idx="minor"/>
      </dsp:style>
    </dsp:sp>
    <dsp:sp modelId="{F2DD1038-C904-4E76-8552-5A9710375E7A}">
      <dsp:nvSpPr>
        <dsp:cNvPr id="0" name=""/>
        <dsp:cNvSpPr/>
      </dsp:nvSpPr>
      <dsp:spPr>
        <a:xfrm>
          <a:off x="413797" y="2691193"/>
          <a:ext cx="7687038" cy="698588"/>
        </a:xfrm>
        <a:prstGeom prst="rect">
          <a:avLst/>
        </a:prstGeom>
        <a:gradFill rotWithShape="0">
          <a:gsLst>
            <a:gs pos="0">
              <a:schemeClr val="accent2">
                <a:alpha val="90000"/>
                <a:hueOff val="0"/>
                <a:satOff val="0"/>
                <a:lumOff val="0"/>
                <a:alphaOff val="-40000"/>
                <a:lumMod val="110000"/>
                <a:satMod val="105000"/>
                <a:tint val="67000"/>
              </a:schemeClr>
            </a:gs>
            <a:gs pos="50000">
              <a:schemeClr val="accent2">
                <a:alpha val="90000"/>
                <a:hueOff val="0"/>
                <a:satOff val="0"/>
                <a:lumOff val="0"/>
                <a:alphaOff val="-40000"/>
                <a:lumMod val="105000"/>
                <a:satMod val="103000"/>
                <a:tint val="73000"/>
              </a:schemeClr>
            </a:gs>
            <a:gs pos="100000">
              <a:schemeClr val="accent2">
                <a:alpha val="90000"/>
                <a:hueOff val="0"/>
                <a:satOff val="0"/>
                <a:lumOff val="0"/>
                <a:alphaOff val="-4000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8756" tIns="40640" rIns="40640" bIns="40640" numCol="1" spcCol="1270" anchor="ctr" anchorCtr="0">
          <a:noAutofit/>
        </a:bodyPr>
        <a:lstStyle/>
        <a:p>
          <a:pPr marL="0" lvl="0" indent="0" algn="l" defTabSz="711200" rtl="0">
            <a:lnSpc>
              <a:spcPct val="90000"/>
            </a:lnSpc>
            <a:spcBef>
              <a:spcPct val="0"/>
            </a:spcBef>
            <a:spcAft>
              <a:spcPct val="35000"/>
            </a:spcAft>
            <a:buNone/>
          </a:pPr>
          <a:r>
            <a:rPr lang="en-GB" sz="1600" b="1" kern="1200">
              <a:latin typeface="Aptos" panose="020B0004020202020204" pitchFamily="34" charset="0"/>
            </a:rPr>
            <a:t>Complaints: </a:t>
          </a:r>
          <a:r>
            <a:rPr lang="en-GB" sz="1600" b="0" kern="1200">
              <a:latin typeface="Aptos" panose="020B0004020202020204" pitchFamily="34" charset="0"/>
            </a:rPr>
            <a:t>Progress implementation of a unified national approach to health complaints and require immediate focus on improved management of high-risk matters within the National Scheme, to ensure best practice </a:t>
          </a:r>
          <a:r>
            <a:rPr lang="en-AU" sz="1600" b="0" kern="1200">
              <a:latin typeface="Aptos" panose="020B0004020202020204" pitchFamily="34" charset="0"/>
            </a:rPr>
            <a:t>complaints handling.</a:t>
          </a:r>
        </a:p>
      </dsp:txBody>
      <dsp:txXfrm>
        <a:off x="413797" y="2691193"/>
        <a:ext cx="7687038" cy="698588"/>
      </dsp:txXfrm>
    </dsp:sp>
    <dsp:sp modelId="{6D5A423B-D340-4ACA-A4D4-9F9B4C3373F9}">
      <dsp:nvSpPr>
        <dsp:cNvPr id="0" name=""/>
        <dsp:cNvSpPr/>
      </dsp:nvSpPr>
      <dsp:spPr>
        <a:xfrm>
          <a:off x="41808" y="2667438"/>
          <a:ext cx="743978" cy="746099"/>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alpha val="90000"/>
              <a:hueOff val="0"/>
              <a:satOff val="0"/>
              <a:lumOff val="0"/>
              <a:alphaOff val="-4000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3731FA-188C-499C-9F97-6CF0503E5926}" type="datetimeFigureOut">
              <a:rPr lang="en-AU" smtClean="0"/>
              <a:t>12/05/2026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9B5ABF-1E43-4D2A-935C-AA023D32BD5E}" type="slidenum">
              <a:rPr lang="en-AU" smtClean="0"/>
              <a:t>‹#›</a:t>
            </a:fld>
            <a:endParaRPr lang="en-AU"/>
          </a:p>
        </p:txBody>
      </p:sp>
    </p:spTree>
    <p:extLst>
      <p:ext uri="{BB962C8B-B14F-4D97-AF65-F5344CB8AC3E}">
        <p14:creationId xmlns:p14="http://schemas.microsoft.com/office/powerpoint/2010/main" val="2343197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F9032-5597-3042-A2EA-4E24F1F5688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0642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9B5ABF-1E43-4D2A-935C-AA023D32BD5E}" type="slidenum">
              <a:rPr lang="en-AU" smtClean="0"/>
              <a:t>2</a:t>
            </a:fld>
            <a:endParaRPr lang="en-AU"/>
          </a:p>
        </p:txBody>
      </p:sp>
    </p:spTree>
    <p:extLst>
      <p:ext uri="{BB962C8B-B14F-4D97-AF65-F5344CB8AC3E}">
        <p14:creationId xmlns:p14="http://schemas.microsoft.com/office/powerpoint/2010/main" val="1526925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p>
        </p:txBody>
      </p:sp>
      <p:sp>
        <p:nvSpPr>
          <p:cNvPr id="4" name="Slide Number Placeholder 3"/>
          <p:cNvSpPr>
            <a:spLocks noGrp="1"/>
          </p:cNvSpPr>
          <p:nvPr>
            <p:ph type="sldNum" sz="quarter" idx="5"/>
          </p:nvPr>
        </p:nvSpPr>
        <p:spPr/>
        <p:txBody>
          <a:bodyPr/>
          <a:lstStyle/>
          <a:p>
            <a:fld id="{3F9B5ABF-1E43-4D2A-935C-AA023D32BD5E}" type="slidenum">
              <a:rPr lang="en-AU" smtClean="0"/>
              <a:t>3</a:t>
            </a:fld>
            <a:endParaRPr lang="en-AU"/>
          </a:p>
        </p:txBody>
      </p:sp>
    </p:spTree>
    <p:extLst>
      <p:ext uri="{BB962C8B-B14F-4D97-AF65-F5344CB8AC3E}">
        <p14:creationId xmlns:p14="http://schemas.microsoft.com/office/powerpoint/2010/main" val="2387567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3F9B5ABF-1E43-4D2A-935C-AA023D32BD5E}" type="slidenum">
              <a:rPr lang="en-AU" smtClean="0"/>
              <a:t>4</a:t>
            </a:fld>
            <a:endParaRPr lang="en-AU"/>
          </a:p>
        </p:txBody>
      </p:sp>
    </p:spTree>
    <p:extLst>
      <p:ext uri="{BB962C8B-B14F-4D97-AF65-F5344CB8AC3E}">
        <p14:creationId xmlns:p14="http://schemas.microsoft.com/office/powerpoint/2010/main" val="60869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indent="0">
              <a:spcAft>
                <a:spcPts val="600"/>
              </a:spcAft>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fld id="{3F9B5ABF-1E43-4D2A-935C-AA023D32BD5E}" type="slidenum">
              <a:rPr lang="en-AU" smtClean="0"/>
              <a:t>5</a:t>
            </a:fld>
            <a:endParaRPr lang="en-AU"/>
          </a:p>
        </p:txBody>
      </p:sp>
    </p:spTree>
    <p:extLst>
      <p:ext uri="{BB962C8B-B14F-4D97-AF65-F5344CB8AC3E}">
        <p14:creationId xmlns:p14="http://schemas.microsoft.com/office/powerpoint/2010/main" val="2621181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a:xfrm>
            <a:off x="158301" y="4759335"/>
            <a:ext cx="6481072" cy="4918276"/>
          </a:xfrm>
        </p:spPr>
        <p:txBody>
          <a:bodyPr/>
          <a:lstStyle/>
          <a:p>
            <a:pPr marL="0" indent="0">
              <a:spcAft>
                <a:spcPts val="300"/>
              </a:spcAft>
              <a:buFont typeface="Arial" panose="020B0604020202020204" pitchFamily="34" charset="0"/>
              <a:buNone/>
            </a:pPr>
            <a:endParaRPr lang="en-AU" sz="105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FAAF9032-5597-3042-A2EA-4E24F1F56884}" type="slidenum">
              <a:rPr lang="en-US" smtClean="0"/>
              <a:t>6</a:t>
            </a:fld>
            <a:endParaRPr lang="en-US"/>
          </a:p>
        </p:txBody>
      </p:sp>
    </p:spTree>
    <p:extLst>
      <p:ext uri="{BB962C8B-B14F-4D97-AF65-F5344CB8AC3E}">
        <p14:creationId xmlns:p14="http://schemas.microsoft.com/office/powerpoint/2010/main" val="463318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F9032-5597-3042-A2EA-4E24F1F5688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8618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7AC7D-DE47-D04B-810A-E333F322F2EB}" type="slidenum">
              <a:rPr lang="en-US" smtClean="0"/>
              <a:t>‹#›</a:t>
            </a:fld>
            <a:endParaRPr lang="en-US"/>
          </a:p>
        </p:txBody>
      </p:sp>
    </p:spTree>
    <p:extLst>
      <p:ext uri="{BB962C8B-B14F-4D97-AF65-F5344CB8AC3E}">
        <p14:creationId xmlns:p14="http://schemas.microsoft.com/office/powerpoint/2010/main" val="2327219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7AC7D-DE47-D04B-810A-E333F322F2EB}" type="slidenum">
              <a:rPr lang="en-US" smtClean="0"/>
              <a:t>‹#›</a:t>
            </a:fld>
            <a:endParaRPr lang="en-US"/>
          </a:p>
        </p:txBody>
      </p:sp>
    </p:spTree>
    <p:extLst>
      <p:ext uri="{BB962C8B-B14F-4D97-AF65-F5344CB8AC3E}">
        <p14:creationId xmlns:p14="http://schemas.microsoft.com/office/powerpoint/2010/main" val="1311426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7AC7D-DE47-D04B-810A-E333F322F2EB}" type="slidenum">
              <a:rPr lang="en-US" smtClean="0"/>
              <a:t>‹#›</a:t>
            </a:fld>
            <a:endParaRPr lang="en-US"/>
          </a:p>
        </p:txBody>
      </p:sp>
    </p:spTree>
    <p:extLst>
      <p:ext uri="{BB962C8B-B14F-4D97-AF65-F5344CB8AC3E}">
        <p14:creationId xmlns:p14="http://schemas.microsoft.com/office/powerpoint/2010/main" val="2308985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sp>
        <p:nvSpPr>
          <p:cNvPr id="17" name="Rechteck">
            <a:extLst>
              <a:ext uri="{FF2B5EF4-FFF2-40B4-BE49-F238E27FC236}">
                <a16:creationId xmlns:a16="http://schemas.microsoft.com/office/drawing/2014/main" id="{6CF49973-0A79-E640-907B-D1D840A4B098}"/>
              </a:ext>
            </a:extLst>
          </p:cNvPr>
          <p:cNvSpPr/>
          <p:nvPr userDrawn="1"/>
        </p:nvSpPr>
        <p:spPr>
          <a:xfrm>
            <a:off x="-3837" y="5825430"/>
            <a:ext cx="12200468" cy="1030090"/>
          </a:xfrm>
          <a:prstGeom prst="rect">
            <a:avLst/>
          </a:prstGeom>
          <a:solidFill>
            <a:schemeClr val="bg1"/>
          </a:solidFill>
          <a:ln w="12700">
            <a:miter lim="400000"/>
          </a:ln>
        </p:spPr>
        <p:txBody>
          <a:bodyPr lIns="25400" tIns="25400" rIns="25400" bIns="25400" anchor="ctr"/>
          <a:lstStyle/>
          <a:p>
            <a:pPr>
              <a:lnSpc>
                <a:spcPct val="120000"/>
              </a:lnSpc>
              <a:defRPr sz="2600" i="0" spc="0">
                <a:solidFill>
                  <a:srgbClr val="6E686F"/>
                </a:solidFill>
                <a:latin typeface="Open Sans"/>
                <a:ea typeface="Open Sans"/>
                <a:cs typeface="Open Sans"/>
                <a:sym typeface="Open Sans"/>
              </a:defRPr>
            </a:pPr>
            <a:endParaRPr sz="1300">
              <a:latin typeface="Helvetica" charset="0"/>
              <a:ea typeface="Helvetica" charset="0"/>
              <a:cs typeface="Helvetica" charset="0"/>
            </a:endParaRPr>
          </a:p>
        </p:txBody>
      </p:sp>
      <p:sp>
        <p:nvSpPr>
          <p:cNvPr id="5" name="TextBox 4">
            <a:extLst>
              <a:ext uri="{FF2B5EF4-FFF2-40B4-BE49-F238E27FC236}">
                <a16:creationId xmlns:a16="http://schemas.microsoft.com/office/drawing/2014/main" id="{48E73DE4-CDEA-1648-B42B-95ABBC469BE5}"/>
              </a:ext>
            </a:extLst>
          </p:cNvPr>
          <p:cNvSpPr txBox="1"/>
          <p:nvPr userDrawn="1"/>
        </p:nvSpPr>
        <p:spPr>
          <a:xfrm>
            <a:off x="3745523" y="2737338"/>
            <a:ext cx="0" cy="0"/>
          </a:xfrm>
          <a:prstGeom prst="rect">
            <a:avLst/>
          </a:prstGeom>
        </p:spPr>
        <p:txBody>
          <a:bodyPr wrap="none" lIns="22860" tIns="22860" rIns="22860" bIns="22860" rtlCol="0" anchor="ctr">
            <a:noAutofit/>
          </a:bodyPr>
          <a:lstStyle/>
          <a:p>
            <a:pPr algn="l"/>
            <a:endParaRPr lang="en-US" sz="1300">
              <a:solidFill>
                <a:schemeClr val="tx1"/>
              </a:solidFill>
              <a:latin typeface="+mn-lt"/>
              <a:ea typeface="Helvetica Neue" charset="0"/>
              <a:cs typeface="Helvetica Neue" charset="0"/>
            </a:endParaRPr>
          </a:p>
        </p:txBody>
      </p:sp>
      <p:sp>
        <p:nvSpPr>
          <p:cNvPr id="6" name="Rectangle 5">
            <a:extLst>
              <a:ext uri="{FF2B5EF4-FFF2-40B4-BE49-F238E27FC236}">
                <a16:creationId xmlns:a16="http://schemas.microsoft.com/office/drawing/2014/main" id="{6400EE1C-8A32-D04C-BEE8-26F3CF47137D}"/>
              </a:ext>
            </a:extLst>
          </p:cNvPr>
          <p:cNvSpPr/>
          <p:nvPr userDrawn="1"/>
        </p:nvSpPr>
        <p:spPr>
          <a:xfrm>
            <a:off x="0" y="0"/>
            <a:ext cx="12192000" cy="210589"/>
          </a:xfrm>
          <a:prstGeom prst="rect">
            <a:avLst/>
          </a:prstGeom>
          <a:gradFill flip="none" rotWithShape="1">
            <a:gsLst>
              <a:gs pos="0">
                <a:schemeClr val="accent5"/>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DFFBA94-AD2C-6447-88DA-BBCF9CE86842}"/>
              </a:ext>
            </a:extLst>
          </p:cNvPr>
          <p:cNvSpPr/>
          <p:nvPr userDrawn="1"/>
        </p:nvSpPr>
        <p:spPr>
          <a:xfrm>
            <a:off x="0" y="0"/>
            <a:ext cx="12192000" cy="210589"/>
          </a:xfrm>
          <a:prstGeom prst="rect">
            <a:avLst/>
          </a:prstGeom>
          <a:solidFill>
            <a:srgbClr val="004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C04D2A7-45B3-7A45-BB8C-B369651642F9}"/>
              </a:ext>
            </a:extLst>
          </p:cNvPr>
          <p:cNvSpPr/>
          <p:nvPr userDrawn="1"/>
        </p:nvSpPr>
        <p:spPr>
          <a:xfrm>
            <a:off x="837394" y="0"/>
            <a:ext cx="419154"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6845C04-30F2-5047-9E3D-630A3FD055F3}"/>
              </a:ext>
            </a:extLst>
          </p:cNvPr>
          <p:cNvSpPr/>
          <p:nvPr userDrawn="1"/>
        </p:nvSpPr>
        <p:spPr>
          <a:xfrm>
            <a:off x="1752993" y="0"/>
            <a:ext cx="581415" cy="210589"/>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8106D55-D87D-4049-B3A9-884E0FE584DD}"/>
              </a:ext>
            </a:extLst>
          </p:cNvPr>
          <p:cNvSpPr/>
          <p:nvPr userDrawn="1"/>
        </p:nvSpPr>
        <p:spPr>
          <a:xfrm>
            <a:off x="2334409"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F1A131F-5D54-B146-B6F8-990469614E9C}"/>
              </a:ext>
            </a:extLst>
          </p:cNvPr>
          <p:cNvSpPr/>
          <p:nvPr userDrawn="1"/>
        </p:nvSpPr>
        <p:spPr>
          <a:xfrm>
            <a:off x="2591194" y="0"/>
            <a:ext cx="256786"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1C0ADF7-1C99-6B4E-9350-29C33B2D3C76}"/>
              </a:ext>
            </a:extLst>
          </p:cNvPr>
          <p:cNvSpPr/>
          <p:nvPr userDrawn="1"/>
        </p:nvSpPr>
        <p:spPr>
          <a:xfrm>
            <a:off x="3560083"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F92F7C0-9BDE-4248-A798-B2924CC2D353}"/>
              </a:ext>
            </a:extLst>
          </p:cNvPr>
          <p:cNvSpPr/>
          <p:nvPr userDrawn="1"/>
        </p:nvSpPr>
        <p:spPr>
          <a:xfrm>
            <a:off x="3816869" y="-1"/>
            <a:ext cx="1107642"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D4E8D42-E4D8-044D-82F6-69D7512BAEDC}"/>
              </a:ext>
            </a:extLst>
          </p:cNvPr>
          <p:cNvSpPr/>
          <p:nvPr userDrawn="1"/>
        </p:nvSpPr>
        <p:spPr>
          <a:xfrm>
            <a:off x="4924511" y="-1"/>
            <a:ext cx="282101" cy="210590"/>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background with a black square&#10;&#10;AI-generated content may be incorrect.">
            <a:extLst>
              <a:ext uri="{FF2B5EF4-FFF2-40B4-BE49-F238E27FC236}">
                <a16:creationId xmlns:a16="http://schemas.microsoft.com/office/drawing/2014/main" id="{578C9EC1-0DDE-2C2D-03B3-386370A5A581}"/>
              </a:ext>
            </a:extLst>
          </p:cNvPr>
          <p:cNvPicPr>
            <a:picLocks noChangeAspect="1"/>
          </p:cNvPicPr>
          <p:nvPr userDrawn="1"/>
        </p:nvPicPr>
        <p:blipFill>
          <a:blip r:embed="rId2"/>
          <a:stretch>
            <a:fillRect/>
          </a:stretch>
        </p:blipFill>
        <p:spPr>
          <a:xfrm>
            <a:off x="349164" y="6168340"/>
            <a:ext cx="2535863" cy="402224"/>
          </a:xfrm>
          <a:prstGeom prst="rect">
            <a:avLst/>
          </a:prstGeom>
        </p:spPr>
      </p:pic>
    </p:spTree>
    <p:extLst>
      <p:ext uri="{BB962C8B-B14F-4D97-AF65-F5344CB8AC3E}">
        <p14:creationId xmlns:p14="http://schemas.microsoft.com/office/powerpoint/2010/main" val="28602950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SilverBa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9674BF-73F2-DF4E-AA65-AC9C1088C5C6}"/>
              </a:ext>
            </a:extLst>
          </p:cNvPr>
          <p:cNvSpPr/>
          <p:nvPr userDrawn="1"/>
        </p:nvSpPr>
        <p:spPr>
          <a:xfrm>
            <a:off x="0" y="0"/>
            <a:ext cx="12192000" cy="210589"/>
          </a:xfrm>
          <a:prstGeom prst="rect">
            <a:avLst/>
          </a:prstGeom>
          <a:solidFill>
            <a:srgbClr val="004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el 1">
            <a:extLst>
              <a:ext uri="{FF2B5EF4-FFF2-40B4-BE49-F238E27FC236}">
                <a16:creationId xmlns:a16="http://schemas.microsoft.com/office/drawing/2014/main" id="{8874BFF3-5581-F84F-9614-A6B16F4CA112}"/>
              </a:ext>
            </a:extLst>
          </p:cNvPr>
          <p:cNvSpPr>
            <a:spLocks noGrp="1"/>
          </p:cNvSpPr>
          <p:nvPr>
            <p:ph type="title" hasCustomPrompt="1"/>
          </p:nvPr>
        </p:nvSpPr>
        <p:spPr>
          <a:xfrm>
            <a:off x="917914" y="898313"/>
            <a:ext cx="10938695" cy="1182722"/>
          </a:xfrm>
          <a:prstGeom prst="rect">
            <a:avLst/>
          </a:prstGeom>
        </p:spPr>
        <p:txBody>
          <a:bodyPr/>
          <a:lstStyle>
            <a:lvl1pPr>
              <a:defRPr b="0">
                <a:gradFill>
                  <a:gsLst>
                    <a:gs pos="0">
                      <a:schemeClr val="tx1">
                        <a:lumMod val="85000"/>
                        <a:lumOff val="15000"/>
                      </a:schemeClr>
                    </a:gs>
                    <a:gs pos="100000">
                      <a:schemeClr val="bg2">
                        <a:lumMod val="10000"/>
                      </a:schemeClr>
                    </a:gs>
                  </a:gsLst>
                  <a:lin ang="0" scaled="1"/>
                </a:gradFill>
              </a:defRPr>
            </a:lvl1pPr>
          </a:lstStyle>
          <a:p>
            <a:r>
              <a:rPr lang="en-AU" noProof="0"/>
              <a:t>Title</a:t>
            </a:r>
          </a:p>
        </p:txBody>
      </p:sp>
      <p:sp>
        <p:nvSpPr>
          <p:cNvPr id="2" name="TextBox 1">
            <a:extLst>
              <a:ext uri="{FF2B5EF4-FFF2-40B4-BE49-F238E27FC236}">
                <a16:creationId xmlns:a16="http://schemas.microsoft.com/office/drawing/2014/main" id="{E4FAFF8C-5AC5-084D-B6F0-41FAC3C40D8E}"/>
              </a:ext>
            </a:extLst>
          </p:cNvPr>
          <p:cNvSpPr txBox="1"/>
          <p:nvPr userDrawn="1"/>
        </p:nvSpPr>
        <p:spPr>
          <a:xfrm>
            <a:off x="2667000" y="1482969"/>
            <a:ext cx="0" cy="0"/>
          </a:xfrm>
          <a:prstGeom prst="rect">
            <a:avLst/>
          </a:prstGeom>
        </p:spPr>
        <p:txBody>
          <a:bodyPr wrap="none" lIns="22860" tIns="22860" rIns="22860" bIns="22860" rtlCol="0" anchor="ctr">
            <a:noAutofit/>
          </a:bodyPr>
          <a:lstStyle/>
          <a:p>
            <a:pPr algn="l"/>
            <a:endParaRPr lang="en-US" sz="1300">
              <a:solidFill>
                <a:schemeClr val="tx1"/>
              </a:solidFill>
              <a:latin typeface="+mn-lt"/>
              <a:ea typeface="Helvetica Neue" charset="0"/>
              <a:cs typeface="Helvetica Neue" charset="0"/>
            </a:endParaRPr>
          </a:p>
        </p:txBody>
      </p:sp>
      <p:sp>
        <p:nvSpPr>
          <p:cNvPr id="3" name="Rectangle 2">
            <a:extLst>
              <a:ext uri="{FF2B5EF4-FFF2-40B4-BE49-F238E27FC236}">
                <a16:creationId xmlns:a16="http://schemas.microsoft.com/office/drawing/2014/main" id="{DF898958-0232-7A4D-AD9B-CE5CB4E5E201}"/>
              </a:ext>
            </a:extLst>
          </p:cNvPr>
          <p:cNvSpPr/>
          <p:nvPr userDrawn="1"/>
        </p:nvSpPr>
        <p:spPr>
          <a:xfrm>
            <a:off x="837394" y="0"/>
            <a:ext cx="419154"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6FC9DD9-2F94-FF41-8FA5-A06010437240}"/>
              </a:ext>
            </a:extLst>
          </p:cNvPr>
          <p:cNvSpPr/>
          <p:nvPr userDrawn="1"/>
        </p:nvSpPr>
        <p:spPr>
          <a:xfrm>
            <a:off x="1752993" y="0"/>
            <a:ext cx="581415" cy="210589"/>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783475F-212D-D24A-990D-F597330F0FAB}"/>
              </a:ext>
            </a:extLst>
          </p:cNvPr>
          <p:cNvSpPr/>
          <p:nvPr userDrawn="1"/>
        </p:nvSpPr>
        <p:spPr>
          <a:xfrm>
            <a:off x="2334409"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832F9D5-08EE-ED48-BD8C-524F2B677CAB}"/>
              </a:ext>
            </a:extLst>
          </p:cNvPr>
          <p:cNvSpPr/>
          <p:nvPr userDrawn="1"/>
        </p:nvSpPr>
        <p:spPr>
          <a:xfrm>
            <a:off x="2591194" y="0"/>
            <a:ext cx="256786"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5D81987-E77D-284F-A5D3-64875C8F4D66}"/>
              </a:ext>
            </a:extLst>
          </p:cNvPr>
          <p:cNvSpPr/>
          <p:nvPr userDrawn="1"/>
        </p:nvSpPr>
        <p:spPr>
          <a:xfrm>
            <a:off x="3560083"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2A2469F-5CA2-AB4F-B11E-6405C7F3DBBE}"/>
              </a:ext>
            </a:extLst>
          </p:cNvPr>
          <p:cNvSpPr/>
          <p:nvPr userDrawn="1"/>
        </p:nvSpPr>
        <p:spPr>
          <a:xfrm>
            <a:off x="3816869" y="-1"/>
            <a:ext cx="1107642"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3B76579-8212-9742-BCFD-915465FB86D6}"/>
              </a:ext>
            </a:extLst>
          </p:cNvPr>
          <p:cNvSpPr/>
          <p:nvPr userDrawn="1"/>
        </p:nvSpPr>
        <p:spPr>
          <a:xfrm>
            <a:off x="4924511" y="-1"/>
            <a:ext cx="282101" cy="210590"/>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a black square&#10;&#10;AI-generated content may be incorrect.">
            <a:extLst>
              <a:ext uri="{FF2B5EF4-FFF2-40B4-BE49-F238E27FC236}">
                <a16:creationId xmlns:a16="http://schemas.microsoft.com/office/drawing/2014/main" id="{F882E414-47BB-115C-F2F4-C622D437E3EF}"/>
              </a:ext>
            </a:extLst>
          </p:cNvPr>
          <p:cNvPicPr>
            <a:picLocks noChangeAspect="1"/>
          </p:cNvPicPr>
          <p:nvPr userDrawn="1"/>
        </p:nvPicPr>
        <p:blipFill>
          <a:blip r:embed="rId2"/>
          <a:stretch>
            <a:fillRect/>
          </a:stretch>
        </p:blipFill>
        <p:spPr>
          <a:xfrm>
            <a:off x="349164" y="6168340"/>
            <a:ext cx="2535863" cy="402224"/>
          </a:xfrm>
          <a:prstGeom prst="rect">
            <a:avLst/>
          </a:prstGeom>
        </p:spPr>
      </p:pic>
    </p:spTree>
    <p:extLst>
      <p:ext uri="{BB962C8B-B14F-4D97-AF65-F5344CB8AC3E}">
        <p14:creationId xmlns:p14="http://schemas.microsoft.com/office/powerpoint/2010/main" val="201182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A4AD6-0A8A-24D1-F1CB-1670A000A90A}"/>
              </a:ext>
            </a:extLst>
          </p:cNvPr>
          <p:cNvSpPr>
            <a:spLocks noGrp="1"/>
          </p:cNvSpPr>
          <p:nvPr>
            <p:ph type="title"/>
          </p:nvPr>
        </p:nvSpPr>
        <p:spPr>
          <a:xfrm>
            <a:off x="838200" y="923192"/>
            <a:ext cx="4680438" cy="5257800"/>
          </a:xfrm>
        </p:spPr>
        <p:txBody>
          <a:bodyPr/>
          <a:lstStyle/>
          <a:p>
            <a:r>
              <a:rPr lang="en-GB"/>
              <a:t>Click to edit Master title style</a:t>
            </a:r>
            <a:endParaRPr lang="en-AU"/>
          </a:p>
        </p:txBody>
      </p:sp>
      <p:sp>
        <p:nvSpPr>
          <p:cNvPr id="3" name="Date Placeholder 2">
            <a:extLst>
              <a:ext uri="{FF2B5EF4-FFF2-40B4-BE49-F238E27FC236}">
                <a16:creationId xmlns:a16="http://schemas.microsoft.com/office/drawing/2014/main" id="{8E57234A-566E-03E0-BC3A-04B41CB9E9E7}"/>
              </a:ext>
            </a:extLst>
          </p:cNvPr>
          <p:cNvSpPr>
            <a:spLocks noGrp="1"/>
          </p:cNvSpPr>
          <p:nvPr>
            <p:ph type="dt" sz="half" idx="10"/>
          </p:nvPr>
        </p:nvSpPr>
        <p:spPr/>
        <p:txBody>
          <a:bodyPr/>
          <a:lstStyle/>
          <a:p>
            <a:endParaRPr lang="en-AU" noProof="0"/>
          </a:p>
        </p:txBody>
      </p:sp>
      <p:sp>
        <p:nvSpPr>
          <p:cNvPr id="4" name="Footer Placeholder 3">
            <a:extLst>
              <a:ext uri="{FF2B5EF4-FFF2-40B4-BE49-F238E27FC236}">
                <a16:creationId xmlns:a16="http://schemas.microsoft.com/office/drawing/2014/main" id="{70C77E51-72C6-B0A9-AEEE-AD8C07B2261E}"/>
              </a:ext>
            </a:extLst>
          </p:cNvPr>
          <p:cNvSpPr>
            <a:spLocks noGrp="1"/>
          </p:cNvSpPr>
          <p:nvPr>
            <p:ph type="ftr" sz="quarter" idx="11"/>
          </p:nvPr>
        </p:nvSpPr>
        <p:spPr/>
        <p:txBody>
          <a:bodyPr/>
          <a:lstStyle/>
          <a:p>
            <a:endParaRPr lang="en-AU" noProof="0"/>
          </a:p>
        </p:txBody>
      </p:sp>
      <p:sp>
        <p:nvSpPr>
          <p:cNvPr id="5" name="Slide Number Placeholder 4">
            <a:extLst>
              <a:ext uri="{FF2B5EF4-FFF2-40B4-BE49-F238E27FC236}">
                <a16:creationId xmlns:a16="http://schemas.microsoft.com/office/drawing/2014/main" id="{AE28E9E3-FC18-B63D-51CB-40BFB033E675}"/>
              </a:ext>
            </a:extLst>
          </p:cNvPr>
          <p:cNvSpPr>
            <a:spLocks noGrp="1"/>
          </p:cNvSpPr>
          <p:nvPr>
            <p:ph type="sldNum" sz="quarter" idx="12"/>
          </p:nvPr>
        </p:nvSpPr>
        <p:spPr/>
        <p:txBody>
          <a:bodyPr/>
          <a:lstStyle/>
          <a:p>
            <a:fld id="{D8E7AC7D-DE47-D04B-810A-E333F322F2EB}" type="slidenum">
              <a:rPr lang="en-AU" noProof="0" smtClean="0"/>
              <a:t>‹#›</a:t>
            </a:fld>
            <a:endParaRPr lang="en-AU" noProof="0"/>
          </a:p>
        </p:txBody>
      </p:sp>
      <p:sp>
        <p:nvSpPr>
          <p:cNvPr id="6" name="Title 1">
            <a:extLst>
              <a:ext uri="{FF2B5EF4-FFF2-40B4-BE49-F238E27FC236}">
                <a16:creationId xmlns:a16="http://schemas.microsoft.com/office/drawing/2014/main" id="{4F6943E0-9E46-EE9F-A868-168FA734AE41}"/>
              </a:ext>
            </a:extLst>
          </p:cNvPr>
          <p:cNvSpPr txBox="1">
            <a:spLocks/>
          </p:cNvSpPr>
          <p:nvPr userDrawn="1"/>
        </p:nvSpPr>
        <p:spPr>
          <a:xfrm>
            <a:off x="6673362" y="923193"/>
            <a:ext cx="4680438" cy="5257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t>Click to edit Master title style</a:t>
            </a:r>
            <a:endParaRPr lang="en-AU"/>
          </a:p>
        </p:txBody>
      </p:sp>
    </p:spTree>
    <p:extLst>
      <p:ext uri="{BB962C8B-B14F-4D97-AF65-F5344CB8AC3E}">
        <p14:creationId xmlns:p14="http://schemas.microsoft.com/office/powerpoint/2010/main" val="2308317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itonTitlePage Picture">
    <p:spTree>
      <p:nvGrpSpPr>
        <p:cNvPr id="1" name=""/>
        <p:cNvGrpSpPr/>
        <p:nvPr/>
      </p:nvGrpSpPr>
      <p:grpSpPr>
        <a:xfrm>
          <a:off x="0" y="0"/>
          <a:ext cx="0" cy="0"/>
          <a:chOff x="0" y="0"/>
          <a:chExt cx="0" cy="0"/>
        </a:xfrm>
      </p:grpSpPr>
      <p:sp>
        <p:nvSpPr>
          <p:cNvPr id="6" name="Bild">
            <a:extLst>
              <a:ext uri="{FF2B5EF4-FFF2-40B4-BE49-F238E27FC236}">
                <a16:creationId xmlns:a16="http://schemas.microsoft.com/office/drawing/2014/main" id="{AC009FC7-A04B-1B49-B7CE-ABC58262D45C}"/>
              </a:ext>
            </a:extLst>
          </p:cNvPr>
          <p:cNvSpPr>
            <a:spLocks noGrp="1"/>
          </p:cNvSpPr>
          <p:nvPr>
            <p:ph type="pic" idx="13"/>
          </p:nvPr>
        </p:nvSpPr>
        <p:spPr>
          <a:xfrm>
            <a:off x="6096000" y="0"/>
            <a:ext cx="6096000" cy="6858001"/>
          </a:xfrm>
          <a:prstGeom prst="rect">
            <a:avLst/>
          </a:prstGeom>
          <a:pattFill prst="ltDnDiag">
            <a:fgClr>
              <a:schemeClr val="bg2"/>
            </a:fgClr>
            <a:bgClr>
              <a:schemeClr val="bg1"/>
            </a:bgClr>
          </a:pattFill>
        </p:spPr>
        <p:txBody>
          <a:bodyPr lIns="91439" tIns="45719" rIns="91439" bIns="45719" anchor="t">
            <a:noAutofit/>
          </a:bodyPr>
          <a:lstStyle/>
          <a:p>
            <a:r>
              <a:rPr lang="en-US"/>
              <a:t>Click icon to add picture</a:t>
            </a:r>
            <a:endParaRPr/>
          </a:p>
        </p:txBody>
      </p:sp>
      <p:sp>
        <p:nvSpPr>
          <p:cNvPr id="7" name="ABOUT…">
            <a:extLst>
              <a:ext uri="{FF2B5EF4-FFF2-40B4-BE49-F238E27FC236}">
                <a16:creationId xmlns:a16="http://schemas.microsoft.com/office/drawing/2014/main" id="{27158CA1-850C-C642-A6C7-44B0ED57135B}"/>
              </a:ext>
            </a:extLst>
          </p:cNvPr>
          <p:cNvSpPr txBox="1"/>
          <p:nvPr userDrawn="1"/>
        </p:nvSpPr>
        <p:spPr>
          <a:xfrm>
            <a:off x="956410" y="788247"/>
            <a:ext cx="4160251" cy="1182721"/>
          </a:xfrm>
          <a:prstGeom prst="rect">
            <a:avLst/>
          </a:prstGeom>
          <a:ln w="12700">
            <a:miter lim="400000"/>
          </a:ln>
          <a:extLst>
            <a:ext uri="{C572A759-6A51-4108-AA02-DFA0A04FC94B}">
              <ma14:wrappingTextBoxFlag xmlns:ma14="http://schemas.microsoft.com/office/mac/drawingml/2011/main" xmlns="" val="1"/>
            </a:ext>
          </a:extLst>
        </p:spPr>
        <p:txBody>
          <a:bodyPr lIns="22860" rIns="22860">
            <a:normAutofit/>
          </a:bodyPr>
          <a:lstStyle>
            <a:defPPr>
              <a:defRPr lang="en-US"/>
            </a:defPPr>
            <a:lvl1pPr>
              <a:lnSpc>
                <a:spcPts val="3400"/>
              </a:lnSpc>
              <a:defRPr sz="3600" b="1" i="0" cap="all" spc="-215">
                <a:solidFill>
                  <a:schemeClr val="accent1"/>
                </a:solidFill>
                <a:latin typeface="+mj-lt"/>
                <a:ea typeface="Helvetica Neue" charset="0"/>
                <a:cs typeface="Helvetica Neue" charset="0"/>
              </a:defRPr>
            </a:lvl1pPr>
            <a:lvl2pPr marL="1371531"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2pPr>
            <a:lvl3pPr marL="2285886"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3pPr>
            <a:lvl4pPr marL="3200240"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4pPr>
            <a:lvl5pPr marL="4114594"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5pPr>
            <a:lvl6pPr marL="5028949" indent="-457177" defTabSz="1828709">
              <a:lnSpc>
                <a:spcPct val="90000"/>
              </a:lnSpc>
              <a:spcBef>
                <a:spcPts val="1000"/>
              </a:spcBef>
              <a:buFont typeface="Arial" panose="020B0604020202020204" pitchFamily="34" charset="0"/>
              <a:buChar char="•"/>
              <a:defRPr sz="3600"/>
            </a:lvl6pPr>
            <a:lvl7pPr marL="5943303" indent="-457177" defTabSz="1828709">
              <a:lnSpc>
                <a:spcPct val="90000"/>
              </a:lnSpc>
              <a:spcBef>
                <a:spcPts val="1000"/>
              </a:spcBef>
              <a:buFont typeface="Arial" panose="020B0604020202020204" pitchFamily="34" charset="0"/>
              <a:buChar char="•"/>
              <a:defRPr sz="3600"/>
            </a:lvl7pPr>
            <a:lvl8pPr marL="6857657" indent="-457177" defTabSz="1828709">
              <a:lnSpc>
                <a:spcPct val="90000"/>
              </a:lnSpc>
              <a:spcBef>
                <a:spcPts val="1000"/>
              </a:spcBef>
              <a:buFont typeface="Arial" panose="020B0604020202020204" pitchFamily="34" charset="0"/>
              <a:buChar char="•"/>
              <a:defRPr sz="3600"/>
            </a:lvl8pPr>
            <a:lvl9pPr marL="7772011" indent="-457177" defTabSz="1828709">
              <a:lnSpc>
                <a:spcPct val="90000"/>
              </a:lnSpc>
              <a:spcBef>
                <a:spcPts val="1000"/>
              </a:spcBef>
              <a:buFont typeface="Arial" panose="020B0604020202020204" pitchFamily="34" charset="0"/>
              <a:buChar char="•"/>
              <a:defRPr sz="3600"/>
            </a:lvl9pPr>
          </a:lstStyle>
          <a:p>
            <a:r>
              <a:rPr lang="en-AU" b="0" cap="none">
                <a:gradFill>
                  <a:gsLst>
                    <a:gs pos="0">
                      <a:schemeClr val="bg2">
                        <a:lumMod val="10000"/>
                      </a:schemeClr>
                    </a:gs>
                    <a:gs pos="100000">
                      <a:schemeClr val="bg2">
                        <a:lumMod val="25000"/>
                      </a:schemeClr>
                    </a:gs>
                  </a:gsLst>
                  <a:lin ang="2700000" scaled="1"/>
                </a:gradFill>
              </a:rPr>
              <a:t>Heading</a:t>
            </a:r>
          </a:p>
        </p:txBody>
      </p:sp>
      <p:sp>
        <p:nvSpPr>
          <p:cNvPr id="8" name="Inhaltsplatzhalter 3">
            <a:extLst>
              <a:ext uri="{FF2B5EF4-FFF2-40B4-BE49-F238E27FC236}">
                <a16:creationId xmlns:a16="http://schemas.microsoft.com/office/drawing/2014/main" id="{831612A6-A59F-5041-A0C9-4B2691E249A4}"/>
              </a:ext>
            </a:extLst>
          </p:cNvPr>
          <p:cNvSpPr txBox="1">
            <a:spLocks/>
          </p:cNvSpPr>
          <p:nvPr userDrawn="1"/>
        </p:nvSpPr>
        <p:spPr>
          <a:xfrm>
            <a:off x="1395116" y="2081035"/>
            <a:ext cx="4455115" cy="9528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60"/>
              </a:lnSpc>
              <a:buNone/>
            </a:pPr>
            <a:r>
              <a:rPr lang="en-AU" sz="2000">
                <a:solidFill>
                  <a:srgbClr val="008A96"/>
                </a:solidFill>
              </a:rPr>
              <a:t>Pull quote</a:t>
            </a:r>
          </a:p>
          <a:p>
            <a:pPr marL="0" indent="0">
              <a:lnSpc>
                <a:spcPts val="2360"/>
              </a:lnSpc>
              <a:buNone/>
            </a:pPr>
            <a:endParaRPr lang="en-AU" sz="2000">
              <a:solidFill>
                <a:schemeClr val="accent3"/>
              </a:solidFill>
            </a:endParaRPr>
          </a:p>
        </p:txBody>
      </p:sp>
      <p:sp>
        <p:nvSpPr>
          <p:cNvPr id="9" name="Tequis magnam everunt re volupti ntiusament at et omnimo totatin venimus anturis explaut alique quatem qui utemquia dolo erum soluptas alite tet id qui utempor esequis evelesc iaecabor re conseque qui officab orruntota cus ium rempedi gendandus veniscidus erum as ut utempor esequis evelesc iaecabor re conseque qui officab orruntota cus ium idebit, toremporias ea conet volo blantia plaborepel is natqui officil magnihi.">
            <a:extLst>
              <a:ext uri="{FF2B5EF4-FFF2-40B4-BE49-F238E27FC236}">
                <a16:creationId xmlns:a16="http://schemas.microsoft.com/office/drawing/2014/main" id="{D4914732-AABE-364B-9EE5-443B40E1A325}"/>
              </a:ext>
            </a:extLst>
          </p:cNvPr>
          <p:cNvSpPr txBox="1"/>
          <p:nvPr userDrawn="1"/>
        </p:nvSpPr>
        <p:spPr>
          <a:xfrm>
            <a:off x="1471017" y="3033875"/>
            <a:ext cx="4034750" cy="2652282"/>
          </a:xfrm>
          <a:prstGeom prst="rect">
            <a:avLst/>
          </a:prstGeom>
          <a:noFill/>
          <a:ln w="12700">
            <a:miter lim="400000"/>
          </a:ln>
          <a:extLst>
            <a:ext uri="{C572A759-6A51-4108-AA02-DFA0A04FC94B}">
              <ma14:wrappingTextBoxFlag xmlns:ma14="http://schemas.microsoft.com/office/mac/drawingml/2011/main" xmlns="" val="1"/>
            </a:ext>
          </a:extLst>
        </p:spPr>
        <p:txBody>
          <a:bodyPr lIns="22860" rIns="22860"/>
          <a:lstStyle>
            <a:lvl1pPr>
              <a:lnSpc>
                <a:spcPct val="120000"/>
              </a:lnSpc>
              <a:defRPr sz="2600" i="0" spc="0">
                <a:solidFill>
                  <a:srgbClr val="6E686F"/>
                </a:solidFill>
                <a:latin typeface="Open Sans"/>
                <a:ea typeface="Open Sans"/>
                <a:cs typeface="Open Sans"/>
                <a:sym typeface="Open Sans"/>
              </a:defRPr>
            </a:lvl1pPr>
          </a:lstStyle>
          <a:p>
            <a:r>
              <a:rPr lang="en-AU" sz="1300">
                <a:solidFill>
                  <a:schemeClr val="bg2">
                    <a:lumMod val="25000"/>
                  </a:schemeClr>
                </a:solidFill>
                <a:latin typeface="+mn-lt"/>
                <a:ea typeface="Helvetica Neue" charset="0"/>
                <a:cs typeface="Helvetica Neue" charset="0"/>
              </a:rPr>
              <a:t>Text</a:t>
            </a:r>
          </a:p>
        </p:txBody>
      </p:sp>
      <p:pic>
        <p:nvPicPr>
          <p:cNvPr id="10" name="Picture 9" descr="Shape&#10;&#10;Description automatically generated with medium confidence">
            <a:extLst>
              <a:ext uri="{FF2B5EF4-FFF2-40B4-BE49-F238E27FC236}">
                <a16:creationId xmlns:a16="http://schemas.microsoft.com/office/drawing/2014/main" id="{A9384539-9C72-4D64-ABCE-47F435AF74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793" y="6168339"/>
            <a:ext cx="2188533" cy="402225"/>
          </a:xfrm>
          <a:prstGeom prst="rect">
            <a:avLst/>
          </a:prstGeom>
        </p:spPr>
      </p:pic>
    </p:spTree>
    <p:extLst>
      <p:ext uri="{BB962C8B-B14F-4D97-AF65-F5344CB8AC3E}">
        <p14:creationId xmlns:p14="http://schemas.microsoft.com/office/powerpoint/2010/main" val="177833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OrangeGradientBa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9674BF-73F2-DF4E-AA65-AC9C1088C5C6}"/>
              </a:ext>
            </a:extLst>
          </p:cNvPr>
          <p:cNvSpPr/>
          <p:nvPr userDrawn="1"/>
        </p:nvSpPr>
        <p:spPr>
          <a:xfrm>
            <a:off x="0" y="0"/>
            <a:ext cx="12192000" cy="210589"/>
          </a:xfrm>
          <a:prstGeom prst="rect">
            <a:avLst/>
          </a:prstGeom>
          <a:gradFill flip="none" rotWithShape="1">
            <a:gsLst>
              <a:gs pos="0">
                <a:schemeClr val="accent5"/>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B9C8918-2C9E-2646-B722-8558548DC62E}"/>
              </a:ext>
            </a:extLst>
          </p:cNvPr>
          <p:cNvSpPr/>
          <p:nvPr userDrawn="1"/>
        </p:nvSpPr>
        <p:spPr>
          <a:xfrm>
            <a:off x="0" y="0"/>
            <a:ext cx="12192000" cy="210589"/>
          </a:xfrm>
          <a:prstGeom prst="rect">
            <a:avLst/>
          </a:prstGeom>
          <a:solidFill>
            <a:srgbClr val="004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8E19101-4567-5B4E-83B0-15AC8A162AAB}"/>
              </a:ext>
            </a:extLst>
          </p:cNvPr>
          <p:cNvSpPr/>
          <p:nvPr userDrawn="1"/>
        </p:nvSpPr>
        <p:spPr>
          <a:xfrm>
            <a:off x="837394" y="0"/>
            <a:ext cx="419154"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74B773E-8DCD-AD4C-9CD5-1601F3902E35}"/>
              </a:ext>
            </a:extLst>
          </p:cNvPr>
          <p:cNvSpPr/>
          <p:nvPr userDrawn="1"/>
        </p:nvSpPr>
        <p:spPr>
          <a:xfrm>
            <a:off x="1752993" y="0"/>
            <a:ext cx="581415" cy="210589"/>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C6F806F-E1BF-C34F-A504-7BB831B0DC9F}"/>
              </a:ext>
            </a:extLst>
          </p:cNvPr>
          <p:cNvSpPr/>
          <p:nvPr userDrawn="1"/>
        </p:nvSpPr>
        <p:spPr>
          <a:xfrm>
            <a:off x="2334409"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43F6638-19E1-924D-9C2C-93DCBC632B92}"/>
              </a:ext>
            </a:extLst>
          </p:cNvPr>
          <p:cNvSpPr/>
          <p:nvPr userDrawn="1"/>
        </p:nvSpPr>
        <p:spPr>
          <a:xfrm>
            <a:off x="2591194" y="0"/>
            <a:ext cx="256786"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8F5A554-F078-754F-B143-7BB72BFED050}"/>
              </a:ext>
            </a:extLst>
          </p:cNvPr>
          <p:cNvSpPr/>
          <p:nvPr userDrawn="1"/>
        </p:nvSpPr>
        <p:spPr>
          <a:xfrm>
            <a:off x="3560083"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04D0FB3-72C3-BB4E-89B9-94B5BEAE2C26}"/>
              </a:ext>
            </a:extLst>
          </p:cNvPr>
          <p:cNvSpPr/>
          <p:nvPr userDrawn="1"/>
        </p:nvSpPr>
        <p:spPr>
          <a:xfrm>
            <a:off x="3816869" y="-1"/>
            <a:ext cx="1107642"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C819A78-97FB-3149-AC9B-8F846F3B786B}"/>
              </a:ext>
            </a:extLst>
          </p:cNvPr>
          <p:cNvSpPr/>
          <p:nvPr userDrawn="1"/>
        </p:nvSpPr>
        <p:spPr>
          <a:xfrm>
            <a:off x="4924511" y="-1"/>
            <a:ext cx="282101" cy="210590"/>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a black square&#10;&#10;AI-generated content may be incorrect.">
            <a:extLst>
              <a:ext uri="{FF2B5EF4-FFF2-40B4-BE49-F238E27FC236}">
                <a16:creationId xmlns:a16="http://schemas.microsoft.com/office/drawing/2014/main" id="{69628BA5-D34F-FC8B-5C42-0E57B48B5C96}"/>
              </a:ext>
            </a:extLst>
          </p:cNvPr>
          <p:cNvPicPr>
            <a:picLocks noChangeAspect="1"/>
          </p:cNvPicPr>
          <p:nvPr userDrawn="1"/>
        </p:nvPicPr>
        <p:blipFill>
          <a:blip r:embed="rId2"/>
          <a:stretch>
            <a:fillRect/>
          </a:stretch>
        </p:blipFill>
        <p:spPr>
          <a:xfrm>
            <a:off x="349164" y="6168340"/>
            <a:ext cx="2535863" cy="402224"/>
          </a:xfrm>
          <a:prstGeom prst="rect">
            <a:avLst/>
          </a:prstGeom>
        </p:spPr>
      </p:pic>
    </p:spTree>
    <p:extLst>
      <p:ext uri="{BB962C8B-B14F-4D97-AF65-F5344CB8AC3E}">
        <p14:creationId xmlns:p14="http://schemas.microsoft.com/office/powerpoint/2010/main" val="3955722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7AC7D-DE47-D04B-810A-E333F322F2EB}" type="slidenum">
              <a:rPr lang="en-US" smtClean="0"/>
              <a:t>‹#›</a:t>
            </a:fld>
            <a:endParaRPr lang="en-US"/>
          </a:p>
        </p:txBody>
      </p:sp>
    </p:spTree>
    <p:extLst>
      <p:ext uri="{BB962C8B-B14F-4D97-AF65-F5344CB8AC3E}">
        <p14:creationId xmlns:p14="http://schemas.microsoft.com/office/powerpoint/2010/main" val="925555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7AC7D-DE47-D04B-810A-E333F322F2EB}" type="slidenum">
              <a:rPr lang="en-US" smtClean="0"/>
              <a:t>‹#›</a:t>
            </a:fld>
            <a:endParaRPr lang="en-US"/>
          </a:p>
        </p:txBody>
      </p:sp>
    </p:spTree>
    <p:extLst>
      <p:ext uri="{BB962C8B-B14F-4D97-AF65-F5344CB8AC3E}">
        <p14:creationId xmlns:p14="http://schemas.microsoft.com/office/powerpoint/2010/main" val="1854993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E7AC7D-DE47-D04B-810A-E333F322F2EB}" type="slidenum">
              <a:rPr lang="en-US" smtClean="0"/>
              <a:t>‹#›</a:t>
            </a:fld>
            <a:endParaRPr lang="en-US"/>
          </a:p>
        </p:txBody>
      </p:sp>
    </p:spTree>
    <p:extLst>
      <p:ext uri="{BB962C8B-B14F-4D97-AF65-F5344CB8AC3E}">
        <p14:creationId xmlns:p14="http://schemas.microsoft.com/office/powerpoint/2010/main" val="1495905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E7AC7D-DE47-D04B-810A-E333F322F2EB}" type="slidenum">
              <a:rPr lang="en-US" smtClean="0"/>
              <a:t>‹#›</a:t>
            </a:fld>
            <a:endParaRPr lang="en-US"/>
          </a:p>
        </p:txBody>
      </p:sp>
    </p:spTree>
    <p:extLst>
      <p:ext uri="{BB962C8B-B14F-4D97-AF65-F5344CB8AC3E}">
        <p14:creationId xmlns:p14="http://schemas.microsoft.com/office/powerpoint/2010/main" val="3475889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E7AC7D-DE47-D04B-810A-E333F322F2EB}" type="slidenum">
              <a:rPr lang="en-US" smtClean="0"/>
              <a:t>‹#›</a:t>
            </a:fld>
            <a:endParaRPr lang="en-US"/>
          </a:p>
        </p:txBody>
      </p:sp>
    </p:spTree>
    <p:extLst>
      <p:ext uri="{BB962C8B-B14F-4D97-AF65-F5344CB8AC3E}">
        <p14:creationId xmlns:p14="http://schemas.microsoft.com/office/powerpoint/2010/main" val="257585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E7AC7D-DE47-D04B-810A-E333F322F2EB}" type="slidenum">
              <a:rPr lang="en-US" smtClean="0"/>
              <a:t>‹#›</a:t>
            </a:fld>
            <a:endParaRPr lang="en-US"/>
          </a:p>
        </p:txBody>
      </p:sp>
    </p:spTree>
    <p:extLst>
      <p:ext uri="{BB962C8B-B14F-4D97-AF65-F5344CB8AC3E}">
        <p14:creationId xmlns:p14="http://schemas.microsoft.com/office/powerpoint/2010/main" val="3242994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E7AC7D-DE47-D04B-810A-E333F322F2EB}" type="slidenum">
              <a:rPr lang="en-US" smtClean="0"/>
              <a:t>‹#›</a:t>
            </a:fld>
            <a:endParaRPr lang="en-US"/>
          </a:p>
        </p:txBody>
      </p:sp>
    </p:spTree>
    <p:extLst>
      <p:ext uri="{BB962C8B-B14F-4D97-AF65-F5344CB8AC3E}">
        <p14:creationId xmlns:p14="http://schemas.microsoft.com/office/powerpoint/2010/main" val="2472315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AU" noProof="0"/>
          </a:p>
        </p:txBody>
      </p:sp>
      <p:sp>
        <p:nvSpPr>
          <p:cNvPr id="6" name="Footer Placeholder 5"/>
          <p:cNvSpPr>
            <a:spLocks noGrp="1"/>
          </p:cNvSpPr>
          <p:nvPr>
            <p:ph type="ftr" sz="quarter" idx="11"/>
          </p:nvPr>
        </p:nvSpPr>
        <p:spPr/>
        <p:txBody>
          <a:bodyPr/>
          <a:lstStyle/>
          <a:p>
            <a:endParaRPr lang="en-AU" noProof="0"/>
          </a:p>
        </p:txBody>
      </p:sp>
      <p:sp>
        <p:nvSpPr>
          <p:cNvPr id="7" name="Slide Number Placeholder 6"/>
          <p:cNvSpPr>
            <a:spLocks noGrp="1"/>
          </p:cNvSpPr>
          <p:nvPr>
            <p:ph type="sldNum" sz="quarter" idx="12"/>
          </p:nvPr>
        </p:nvSpPr>
        <p:spPr/>
        <p:txBody>
          <a:bodyPr/>
          <a:lstStyle/>
          <a:p>
            <a:fld id="{D8E7AC7D-DE47-D04B-810A-E333F322F2EB}" type="slidenum">
              <a:rPr lang="en-AU" noProof="0" smtClean="0"/>
              <a:t>‹#›</a:t>
            </a:fld>
            <a:endParaRPr lang="en-AU" noProof="0"/>
          </a:p>
        </p:txBody>
      </p:sp>
    </p:spTree>
    <p:extLst>
      <p:ext uri="{BB962C8B-B14F-4D97-AF65-F5344CB8AC3E}">
        <p14:creationId xmlns:p14="http://schemas.microsoft.com/office/powerpoint/2010/main" val="298036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AU" noProof="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noProof="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E7AC7D-DE47-D04B-810A-E333F322F2EB}" type="slidenum">
              <a:rPr lang="en-AU" noProof="0" smtClean="0"/>
              <a:t>‹#›</a:t>
            </a:fld>
            <a:endParaRPr lang="en-AU" noProof="0"/>
          </a:p>
        </p:txBody>
      </p:sp>
      <p:sp>
        <p:nvSpPr>
          <p:cNvPr id="9" name="TextBox 8">
            <a:extLst>
              <a:ext uri="{FF2B5EF4-FFF2-40B4-BE49-F238E27FC236}">
                <a16:creationId xmlns:a16="http://schemas.microsoft.com/office/drawing/2014/main" id="{3CC821C8-6425-13C3-DF73-E27D0A5CF689}"/>
              </a:ext>
            </a:extLst>
          </p:cNvPr>
          <p:cNvSpPr txBox="1"/>
          <p:nvPr userDrawn="1">
            <p:extLst>
              <p:ext uri="{1162E1C5-73C7-4A58-AE30-91384D911F3F}">
                <p184:classification xmlns:p184="http://schemas.microsoft.com/office/powerpoint/2018/4/main" val="hdr"/>
              </p:ext>
            </p:extLst>
          </p:nvPr>
        </p:nvSpPr>
        <p:spPr>
          <a:xfrm>
            <a:off x="5820537" y="63500"/>
            <a:ext cx="585788" cy="182880"/>
          </a:xfrm>
          <a:prstGeom prst="rect">
            <a:avLst/>
          </a:prstGeom>
        </p:spPr>
        <p:txBody>
          <a:bodyPr horzOverflow="overflow" lIns="0" tIns="0" rIns="0" bIns="0">
            <a:spAutoFit/>
          </a:bodyPr>
          <a:lstStyle/>
          <a:p>
            <a:pPr algn="l"/>
            <a:r>
              <a:rPr lang="en-AU" sz="1200">
                <a:solidFill>
                  <a:srgbClr val="FF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
        <p:nvSpPr>
          <p:cNvPr id="10" name="TextBox 9">
            <a:extLst>
              <a:ext uri="{FF2B5EF4-FFF2-40B4-BE49-F238E27FC236}">
                <a16:creationId xmlns:a16="http://schemas.microsoft.com/office/drawing/2014/main" id="{E64F2B15-4679-4F52-9A2B-BE3205225329}"/>
              </a:ext>
            </a:extLst>
          </p:cNvPr>
          <p:cNvSpPr txBox="1"/>
          <p:nvPr userDrawn="1">
            <p:extLst>
              <p:ext uri="{1162E1C5-73C7-4A58-AE30-91384D911F3F}">
                <p184:classification xmlns:p184="http://schemas.microsoft.com/office/powerpoint/2018/4/main" val="ftr"/>
              </p:ext>
            </p:extLst>
          </p:nvPr>
        </p:nvSpPr>
        <p:spPr>
          <a:xfrm>
            <a:off x="5820537" y="6611620"/>
            <a:ext cx="585788" cy="182880"/>
          </a:xfrm>
          <a:prstGeom prst="rect">
            <a:avLst/>
          </a:prstGeom>
        </p:spPr>
        <p:txBody>
          <a:bodyPr horzOverflow="overflow" lIns="0" tIns="0" rIns="0" bIns="0">
            <a:spAutoFit/>
          </a:bodyPr>
          <a:lstStyle/>
          <a:p>
            <a:pPr algn="l"/>
            <a:r>
              <a:rPr lang="en-AU" sz="1200">
                <a:solidFill>
                  <a:srgbClr val="FF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37900457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6" r:id="rId14"/>
    <p:sldLayoutId id="2147483674" r:id="rId15"/>
    <p:sldLayoutId id="2147483675"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60594A-8F73-729B-211A-61EB2F1FAE8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892381" y="214314"/>
            <a:ext cx="7359552" cy="5574206"/>
          </a:xfrm>
          <a:prstGeom prst="rect">
            <a:avLst/>
          </a:prstGeom>
        </p:spPr>
      </p:pic>
      <p:sp>
        <p:nvSpPr>
          <p:cNvPr id="4" name="Rectangle 3">
            <a:extLst>
              <a:ext uri="{FF2B5EF4-FFF2-40B4-BE49-F238E27FC236}">
                <a16:creationId xmlns:a16="http://schemas.microsoft.com/office/drawing/2014/main" id="{1E8EFE3A-DE30-9944-CAF8-0FB2077ADD29}"/>
              </a:ext>
            </a:extLst>
          </p:cNvPr>
          <p:cNvSpPr/>
          <p:nvPr/>
        </p:nvSpPr>
        <p:spPr>
          <a:xfrm>
            <a:off x="0" y="214314"/>
            <a:ext cx="9352722"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FBBC7A84-A64A-9E38-D0C6-5536EFAF7D0F}"/>
              </a:ext>
            </a:extLst>
          </p:cNvPr>
          <p:cNvSpPr txBox="1"/>
          <p:nvPr/>
        </p:nvSpPr>
        <p:spPr>
          <a:xfrm>
            <a:off x="1239817" y="1291621"/>
            <a:ext cx="4106903" cy="1077218"/>
          </a:xfrm>
          <a:prstGeom prst="rect">
            <a:avLst/>
          </a:prstGeom>
          <a:noFill/>
        </p:spPr>
        <p:txBody>
          <a:bodyPr wrap="square" lIns="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5BAB"/>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mn-ea"/>
              <a:cs typeface="Arial"/>
            </a:endParaRPr>
          </a:p>
        </p:txBody>
      </p:sp>
      <p:grpSp>
        <p:nvGrpSpPr>
          <p:cNvPr id="2" name="Group 1">
            <a:extLst>
              <a:ext uri="{FF2B5EF4-FFF2-40B4-BE49-F238E27FC236}">
                <a16:creationId xmlns:a16="http://schemas.microsoft.com/office/drawing/2014/main" id="{5BAC215C-CC41-7CA5-8D04-1B87F4A28756}"/>
              </a:ext>
            </a:extLst>
          </p:cNvPr>
          <p:cNvGrpSpPr/>
          <p:nvPr/>
        </p:nvGrpSpPr>
        <p:grpSpPr>
          <a:xfrm>
            <a:off x="697953" y="1057037"/>
            <a:ext cx="6875108" cy="3975008"/>
            <a:chOff x="986589" y="1099837"/>
            <a:chExt cx="6875108" cy="3975008"/>
          </a:xfrm>
        </p:grpSpPr>
        <p:sp>
          <p:nvSpPr>
            <p:cNvPr id="8" name="KEYNOTE PRESENTATION">
              <a:extLst>
                <a:ext uri="{FF2B5EF4-FFF2-40B4-BE49-F238E27FC236}">
                  <a16:creationId xmlns:a16="http://schemas.microsoft.com/office/drawing/2014/main" id="{B93B8AA1-C364-E96A-4EF5-E5084F4BAD3F}"/>
                </a:ext>
              </a:extLst>
            </p:cNvPr>
            <p:cNvSpPr txBox="1"/>
            <p:nvPr userDrawn="1"/>
          </p:nvSpPr>
          <p:spPr>
            <a:xfrm>
              <a:off x="1554476" y="3429000"/>
              <a:ext cx="4705610" cy="930868"/>
            </a:xfrm>
            <a:prstGeom prst="rect">
              <a:avLst/>
            </a:prstGeom>
            <a:ln w="12700">
              <a:miter lim="400000"/>
            </a:ln>
            <a:extLst>
              <a:ext uri="{C572A759-6A51-4108-AA02-DFA0A04FC94B}">
                <ma14:wrappingTextBoxFlag xmlns:ma14="http://schemas.microsoft.com/office/mac/drawingml/2011/main" xmlns=""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8A96"/>
                  </a:solidFill>
                  <a:effectLst/>
                  <a:highlight>
                    <a:srgbClr val="C0C0C0"/>
                  </a:highlight>
                  <a:uLnTx/>
                  <a:uFillTx/>
                  <a:latin typeface="Arial"/>
                  <a:ea typeface="Helvetica" charset="0"/>
                  <a:cs typeface="Helvetica" charset="0"/>
                  <a:sym typeface="Open Sans"/>
                </a:rPr>
                <a:t>Pull quote</a:t>
              </a:r>
            </a:p>
          </p:txBody>
        </p:sp>
        <p:sp>
          <p:nvSpPr>
            <p:cNvPr id="11" name="Rechteck">
              <a:extLst>
                <a:ext uri="{FF2B5EF4-FFF2-40B4-BE49-F238E27FC236}">
                  <a16:creationId xmlns:a16="http://schemas.microsoft.com/office/drawing/2014/main" id="{037B5FA8-430F-4FD6-B852-D63B2B7CE9B6}"/>
                </a:ext>
              </a:extLst>
            </p:cNvPr>
            <p:cNvSpPr/>
            <p:nvPr userDrawn="1"/>
          </p:nvSpPr>
          <p:spPr>
            <a:xfrm>
              <a:off x="986589" y="1099837"/>
              <a:ext cx="6875108" cy="3975008"/>
            </a:xfrm>
            <a:prstGeom prst="rect">
              <a:avLst/>
            </a:prstGeom>
            <a:solidFill>
              <a:schemeClr val="bg1"/>
            </a:solidFill>
            <a:ln w="12700">
              <a:miter lim="400000"/>
            </a:ln>
          </p:spPr>
          <p:txBody>
            <a:bodyPr lIns="25400" tIns="25400" rIns="25400" bIns="25400" anchor="ctr"/>
            <a:lstStyle/>
            <a:p>
              <a:pPr marL="0" marR="0" lvl="0" indent="0" algn="l" defTabSz="914400" rtl="0" eaLnBrk="1" fontAlgn="auto" latinLnBrk="0" hangingPunct="1">
                <a:lnSpc>
                  <a:spcPct val="120000"/>
                </a:lnSpc>
                <a:spcBef>
                  <a:spcPts val="0"/>
                </a:spcBef>
                <a:spcAft>
                  <a:spcPts val="0"/>
                </a:spcAft>
                <a:buClrTx/>
                <a:buSzTx/>
                <a:buFontTx/>
                <a:buNone/>
                <a:tabLst/>
                <a:defRPr sz="2600" i="0" spc="0">
                  <a:solidFill>
                    <a:srgbClr val="6E686F"/>
                  </a:solidFill>
                  <a:latin typeface="Open Sans"/>
                  <a:ea typeface="Open Sans"/>
                  <a:cs typeface="Open Sans"/>
                  <a:sym typeface="Open Sans"/>
                </a:defRPr>
              </a:pPr>
              <a:endParaRPr kumimoji="0" sz="1300" b="0" i="0" u="none" strike="noStrike" kern="1200" cap="none" spc="0" normalizeH="0" baseline="0" noProof="0">
                <a:ln>
                  <a:noFill/>
                </a:ln>
                <a:solidFill>
                  <a:srgbClr val="6E686F"/>
                </a:solidFill>
                <a:effectLst/>
                <a:uLnTx/>
                <a:uFillTx/>
                <a:latin typeface="Helvetica" charset="0"/>
                <a:ea typeface="Helvetica" charset="0"/>
                <a:cs typeface="Helvetica" charset="0"/>
                <a:sym typeface="Open Sans"/>
              </a:endParaRPr>
            </a:p>
          </p:txBody>
        </p:sp>
      </p:grpSp>
      <p:sp>
        <p:nvSpPr>
          <p:cNvPr id="12" name="TextBox 11">
            <a:extLst>
              <a:ext uri="{FF2B5EF4-FFF2-40B4-BE49-F238E27FC236}">
                <a16:creationId xmlns:a16="http://schemas.microsoft.com/office/drawing/2014/main" id="{D36DEA69-A847-512E-FD2A-99454AF9C5C4}"/>
              </a:ext>
            </a:extLst>
          </p:cNvPr>
          <p:cNvSpPr txBox="1"/>
          <p:nvPr/>
        </p:nvSpPr>
        <p:spPr>
          <a:xfrm>
            <a:off x="1059403" y="1470945"/>
            <a:ext cx="635624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mn-ea"/>
                <a:cs typeface="+mn-cs"/>
              </a:rPr>
              <a:t>Coalition of National Nursing &amp; Midwifery Organisations (</a:t>
            </a:r>
            <a:r>
              <a:rPr kumimoji="0" lang="en-US" sz="2400" b="1" i="0" u="none" strike="noStrike" kern="1200" cap="none" spc="0" normalizeH="0" baseline="0" noProof="0" err="1">
                <a:ln>
                  <a:noFill/>
                </a:ln>
                <a:solidFill>
                  <a:srgbClr val="000000"/>
                </a:solidFill>
                <a:effectLst/>
                <a:uLnTx/>
                <a:uFillTx/>
                <a:latin typeface="Arial"/>
                <a:ea typeface="+mn-ea"/>
                <a:cs typeface="+mn-cs"/>
              </a:rPr>
              <a:t>CoNNMO</a:t>
            </a:r>
            <a:r>
              <a:rPr kumimoji="0" lang="en-US" sz="2400" b="1" i="0" u="none" strike="noStrike" kern="1200" cap="none" spc="0" normalizeH="0" baseline="0" noProof="0">
                <a:ln>
                  <a:noFill/>
                </a:ln>
                <a:solidFill>
                  <a:srgbClr val="000000"/>
                </a:solidFill>
                <a:effectLst/>
                <a:uLnTx/>
                <a:uFillTx/>
                <a:latin typeface="Arial"/>
                <a:ea typeface="+mn-ea"/>
                <a:cs typeface="+mn-cs"/>
              </a:rPr>
              <a:t>) </a:t>
            </a:r>
            <a:endParaRPr lang="en-US" sz="2400" b="1">
              <a:solidFill>
                <a:srgbClr val="000000"/>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mn-ea"/>
                <a:cs typeface="+mn-cs"/>
              </a:rPr>
              <a:t>27 March 2026</a:t>
            </a:r>
          </a:p>
        </p:txBody>
      </p:sp>
      <p:sp>
        <p:nvSpPr>
          <p:cNvPr id="13" name="TextBox 12">
            <a:extLst>
              <a:ext uri="{FF2B5EF4-FFF2-40B4-BE49-F238E27FC236}">
                <a16:creationId xmlns:a16="http://schemas.microsoft.com/office/drawing/2014/main" id="{40DE0FC1-332B-C868-B023-A88F583E582A}"/>
              </a:ext>
            </a:extLst>
          </p:cNvPr>
          <p:cNvSpPr txBox="1"/>
          <p:nvPr/>
        </p:nvSpPr>
        <p:spPr>
          <a:xfrm>
            <a:off x="1059403" y="4097376"/>
            <a:ext cx="5878110" cy="7078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8A96"/>
                </a:solidFill>
                <a:effectLst/>
                <a:uLnTx/>
                <a:uFillTx/>
                <a:latin typeface="Arial"/>
                <a:ea typeface="+mn-ea"/>
                <a:cs typeface="+mn-cs"/>
              </a:rPr>
              <a:t>Natalie</a:t>
            </a:r>
            <a:r>
              <a:rPr kumimoji="0" lang="en-US" sz="1800" b="0" i="0" u="none" strike="noStrike" kern="1200" cap="none" spc="0" normalizeH="0" baseline="0" noProof="0">
                <a:ln>
                  <a:noFill/>
                </a:ln>
                <a:solidFill>
                  <a:srgbClr val="008A96"/>
                </a:solidFill>
                <a:effectLst/>
                <a:uLnTx/>
                <a:uFillTx/>
                <a:latin typeface="Arial"/>
                <a:ea typeface="+mn-ea"/>
                <a:cs typeface="+mn-cs"/>
              </a:rPr>
              <a:t> </a:t>
            </a:r>
            <a:r>
              <a:rPr kumimoji="0" lang="en-US" sz="2000" b="0" i="0" u="none" strike="noStrike" kern="1200" cap="none" spc="0" normalizeH="0" baseline="0" noProof="0">
                <a:ln>
                  <a:noFill/>
                </a:ln>
                <a:solidFill>
                  <a:srgbClr val="008A96"/>
                </a:solidFill>
                <a:effectLst/>
                <a:uLnTx/>
                <a:uFillTx/>
                <a:latin typeface="Arial"/>
                <a:ea typeface="+mn-ea"/>
                <a:cs typeface="+mn-cs"/>
              </a:rPr>
              <a:t>Bekis</a:t>
            </a:r>
            <a:r>
              <a:rPr lang="en-US" sz="2000">
                <a:solidFill>
                  <a:srgbClr val="008A96"/>
                </a:solidFill>
                <a:latin typeface="Arial"/>
              </a:rPr>
              <a:t>, </a:t>
            </a:r>
            <a:endParaRPr lang="en-US" sz="2000">
              <a:solidFill>
                <a:srgbClr val="008A96"/>
              </a:solidFill>
              <a:latin typeface="Arial"/>
              <a:cs typeface="Arial"/>
            </a:endParaRPr>
          </a:p>
          <a:p>
            <a:pPr>
              <a:defRPr/>
            </a:pPr>
            <a:r>
              <a:rPr lang="en-US" sz="2000">
                <a:solidFill>
                  <a:srgbClr val="008A96"/>
                </a:solidFill>
                <a:latin typeface="Arial"/>
                <a:cs typeface="Arial"/>
              </a:rPr>
              <a:t>Assistant Secretary, Workforce Strategy Branch</a:t>
            </a:r>
          </a:p>
        </p:txBody>
      </p:sp>
      <p:sp>
        <p:nvSpPr>
          <p:cNvPr id="5" name="www.helvetic-studio.com">
            <a:extLst>
              <a:ext uri="{FF2B5EF4-FFF2-40B4-BE49-F238E27FC236}">
                <a16:creationId xmlns:a16="http://schemas.microsoft.com/office/drawing/2014/main" id="{E3A5C7F5-C15B-CC45-F09F-9EE9926BB09B}"/>
              </a:ext>
            </a:extLst>
          </p:cNvPr>
          <p:cNvSpPr txBox="1"/>
          <p:nvPr/>
        </p:nvSpPr>
        <p:spPr>
          <a:xfrm>
            <a:off x="8783053" y="6239087"/>
            <a:ext cx="2707837" cy="319368"/>
          </a:xfrm>
          <a:prstGeom prst="rect">
            <a:avLst/>
          </a:prstGeom>
          <a:ln w="12700">
            <a:miter lim="400000"/>
          </a:ln>
          <a:extLst>
            <a:ext uri="{C572A759-6A51-4108-AA02-DFA0A04FC94B}">
              <ma14:wrappingTextBoxFlag xmlns:ma14="http://schemas.microsoft.com/office/mac/drawingml/2011/main" xmlns="" val="1"/>
            </a:ext>
          </a:extLst>
        </p:spPr>
        <p:txBody>
          <a:bodyPr lIns="22860" rIns="22860">
            <a:normAutofit/>
          </a:bodyPr>
          <a:lstStyle>
            <a:lvl1pPr>
              <a:lnSpc>
                <a:spcPct val="110000"/>
              </a:lnSpc>
              <a:defRPr sz="2000" i="0" spc="0">
                <a:solidFill>
                  <a:srgbClr val="6E686F"/>
                </a:solidFill>
                <a:latin typeface="Open Sans"/>
                <a:ea typeface="Open Sans"/>
                <a:cs typeface="Open Sans"/>
                <a:sym typeface="Open Sans"/>
              </a:defRPr>
            </a:lvl1pPr>
          </a:lstStyle>
          <a:p>
            <a:pPr marL="0" marR="0" lvl="0" indent="0" algn="r" defTabSz="914400" rtl="0" eaLnBrk="1" fontAlgn="auto" latinLnBrk="0" hangingPunct="1">
              <a:lnSpc>
                <a:spcPct val="110000"/>
              </a:lnSpc>
              <a:spcBef>
                <a:spcPts val="0"/>
              </a:spcBef>
              <a:spcAft>
                <a:spcPts val="0"/>
              </a:spcAft>
              <a:buClrTx/>
              <a:buSzTx/>
              <a:buFontTx/>
              <a:buNone/>
              <a:tabLst/>
              <a:defRPr/>
            </a:pPr>
            <a:r>
              <a:rPr kumimoji="0" lang="en-AU" sz="1400" b="1" i="0" u="none" strike="noStrike" kern="1200" cap="none" spc="0" normalizeH="0" baseline="0" noProof="0">
                <a:ln>
                  <a:noFill/>
                </a:ln>
                <a:solidFill>
                  <a:srgbClr val="000000"/>
                </a:solidFill>
                <a:effectLst/>
                <a:uLnTx/>
                <a:uFillTx/>
                <a:latin typeface="Arial"/>
                <a:ea typeface="Helvetica" charset="0"/>
                <a:cs typeface="Helvetica" charset="0"/>
                <a:sym typeface="Open Sans"/>
              </a:rPr>
              <a:t>www.health.gov.au</a:t>
            </a:r>
          </a:p>
        </p:txBody>
      </p:sp>
      <p:sp>
        <p:nvSpPr>
          <p:cNvPr id="7" name="TextBox 6">
            <a:extLst>
              <a:ext uri="{FF2B5EF4-FFF2-40B4-BE49-F238E27FC236}">
                <a16:creationId xmlns:a16="http://schemas.microsoft.com/office/drawing/2014/main" id="{BB895135-C8B6-F548-5EDA-69BAF7A6687F}"/>
              </a:ext>
            </a:extLst>
          </p:cNvPr>
          <p:cNvSpPr txBox="1"/>
          <p:nvPr/>
        </p:nvSpPr>
        <p:spPr>
          <a:xfrm>
            <a:off x="1052880" y="2999604"/>
            <a:ext cx="6356242" cy="76944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5CAB"/>
                </a:solidFill>
                <a:effectLst/>
                <a:uLnTx/>
                <a:uFillTx/>
                <a:latin typeface="Arial"/>
                <a:ea typeface="+mn-ea"/>
                <a:cs typeface="+mn-cs"/>
              </a:rPr>
              <a:t>Workforce Strategy Branch Update </a:t>
            </a:r>
            <a:endParaRPr kumimoji="0" lang="en-US" sz="220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chemeClr val="accent2">
                    <a:lumMod val="75000"/>
                  </a:schemeClr>
                </a:solidFill>
                <a:effectLst/>
                <a:uLnTx/>
                <a:uFillTx/>
                <a:latin typeface="Arial"/>
                <a:ea typeface="+mn-ea"/>
                <a:cs typeface="+mn-cs"/>
              </a:rPr>
              <a:t>Workforce Division</a:t>
            </a:r>
            <a:endParaRPr kumimoji="0" lang="en-US" sz="2200" b="1" i="0" u="none" strike="noStrike" kern="1200" cap="none" spc="0" normalizeH="0" baseline="0" noProof="0">
              <a:ln>
                <a:noFill/>
              </a:ln>
              <a:solidFill>
                <a:schemeClr val="accent2">
                  <a:lumMod val="75000"/>
                </a:schemeClr>
              </a:solidFill>
              <a:effectLst/>
              <a:uLnTx/>
              <a:uFillTx/>
              <a:latin typeface="Arial"/>
              <a:ea typeface="+mn-ea"/>
              <a:cs typeface="Arial"/>
            </a:endParaRPr>
          </a:p>
        </p:txBody>
      </p:sp>
    </p:spTree>
    <p:extLst>
      <p:ext uri="{BB962C8B-B14F-4D97-AF65-F5344CB8AC3E}">
        <p14:creationId xmlns:p14="http://schemas.microsoft.com/office/powerpoint/2010/main" val="1595743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73AE4-D745-871C-6C39-175A8571C56C}"/>
              </a:ext>
            </a:extLst>
          </p:cNvPr>
          <p:cNvSpPr>
            <a:spLocks noGrp="1"/>
          </p:cNvSpPr>
          <p:nvPr>
            <p:ph type="title"/>
          </p:nvPr>
        </p:nvSpPr>
        <p:spPr>
          <a:xfrm>
            <a:off x="626652" y="596472"/>
            <a:ext cx="10938695" cy="735178"/>
          </a:xfrm>
        </p:spPr>
        <p:txBody>
          <a:bodyPr>
            <a:noAutofit/>
          </a:bodyPr>
          <a:lstStyle/>
          <a:p>
            <a:r>
              <a:rPr lang="en-US" sz="3600" b="1">
                <a:solidFill>
                  <a:srgbClr val="005CAB"/>
                </a:solidFill>
              </a:rPr>
              <a:t>Primary Care and Workforce Reviews Taskforce </a:t>
            </a:r>
            <a:endParaRPr lang="en-AU" sz="3600"/>
          </a:p>
        </p:txBody>
      </p:sp>
      <p:sp>
        <p:nvSpPr>
          <p:cNvPr id="3" name="TextBox 2">
            <a:extLst>
              <a:ext uri="{FF2B5EF4-FFF2-40B4-BE49-F238E27FC236}">
                <a16:creationId xmlns:a16="http://schemas.microsoft.com/office/drawing/2014/main" id="{BC45E29D-4A25-3445-66D1-C6A875466C23}"/>
              </a:ext>
            </a:extLst>
          </p:cNvPr>
          <p:cNvSpPr txBox="1"/>
          <p:nvPr/>
        </p:nvSpPr>
        <p:spPr>
          <a:xfrm>
            <a:off x="626653" y="1331650"/>
            <a:ext cx="3084213" cy="4111704"/>
          </a:xfrm>
          <a:prstGeom prst="roundRect">
            <a:avLst/>
          </a:prstGeom>
          <a:ln w="28575"/>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AU" b="1">
                <a:solidFill>
                  <a:srgbClr val="0070C0"/>
                </a:solidFill>
                <a:ea typeface="+mj-ea"/>
                <a:cs typeface="+mj-cs"/>
              </a:rPr>
              <a:t>Then</a:t>
            </a:r>
          </a:p>
          <a:p>
            <a:r>
              <a:rPr lang="en-AU" sz="1600"/>
              <a:t>In late 2024, final reports from 4 significant reviews were published that made recommendations to strengthen Australia’s primary care system and health workforce.</a:t>
            </a:r>
          </a:p>
          <a:p>
            <a:endParaRPr lang="en-AU" sz="1600"/>
          </a:p>
          <a:p>
            <a:pPr marL="342900" indent="-342900">
              <a:buFont typeface="+mj-lt"/>
              <a:buAutoNum type="arabicPeriod"/>
            </a:pPr>
            <a:r>
              <a:rPr lang="en-AU" sz="1600"/>
              <a:t>Incentives Review</a:t>
            </a:r>
          </a:p>
          <a:p>
            <a:pPr marL="342900" indent="-342900">
              <a:buFont typeface="+mj-lt"/>
              <a:buAutoNum type="arabicPeriod"/>
            </a:pPr>
            <a:r>
              <a:rPr lang="en-AU" sz="1600"/>
              <a:t>After Hours Review</a:t>
            </a:r>
          </a:p>
          <a:p>
            <a:pPr marL="342900" indent="-342900">
              <a:buFont typeface="+mj-lt"/>
              <a:buAutoNum type="arabicPeriod"/>
            </a:pPr>
            <a:r>
              <a:rPr lang="en-AU" sz="1600"/>
              <a:t>Working better for Medicare Review</a:t>
            </a:r>
          </a:p>
          <a:p>
            <a:pPr marL="342900" indent="-342900">
              <a:buFont typeface="+mj-lt"/>
              <a:buAutoNum type="arabicPeriod"/>
            </a:pPr>
            <a:r>
              <a:rPr lang="en-AU" sz="1600"/>
              <a:t>Scope of Practice Review </a:t>
            </a:r>
          </a:p>
        </p:txBody>
      </p:sp>
      <p:sp>
        <p:nvSpPr>
          <p:cNvPr id="7" name="TextBox 6">
            <a:extLst>
              <a:ext uri="{FF2B5EF4-FFF2-40B4-BE49-F238E27FC236}">
                <a16:creationId xmlns:a16="http://schemas.microsoft.com/office/drawing/2014/main" id="{4DD223E5-7BE8-8B96-5293-040B8EAAD8E1}"/>
              </a:ext>
            </a:extLst>
          </p:cNvPr>
          <p:cNvSpPr txBox="1"/>
          <p:nvPr/>
        </p:nvSpPr>
        <p:spPr>
          <a:xfrm>
            <a:off x="4050436" y="1299805"/>
            <a:ext cx="4083728" cy="5172789"/>
          </a:xfrm>
          <a:prstGeom prst="roundRect">
            <a:avLst/>
          </a:prstGeom>
          <a:ln w="28575"/>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AU" b="1">
                <a:solidFill>
                  <a:srgbClr val="008A96"/>
                </a:solidFill>
                <a:ea typeface="+mj-ea"/>
                <a:cs typeface="+mj-cs"/>
              </a:rPr>
              <a:t>Now</a:t>
            </a:r>
          </a:p>
          <a:p>
            <a:pPr marL="285750" indent="-285750">
              <a:buFont typeface="Arial" panose="020B0604020202020204" pitchFamily="34" charset="0"/>
              <a:buChar char="•"/>
            </a:pPr>
            <a:r>
              <a:rPr lang="en-AU" sz="1600">
                <a:ea typeface="Times New Roman" panose="02020603050405020304" pitchFamily="18" charset="0"/>
                <a:cs typeface="Aptos" panose="020B0004020202020204" pitchFamily="34" charset="0"/>
              </a:rPr>
              <a:t>Established expert panel with representatives from nursing, medical, general practice, and allied health peak bodies, and individual nurse practitioners.</a:t>
            </a:r>
          </a:p>
          <a:p>
            <a:pPr marL="285750" indent="-285750">
              <a:buFont typeface="Arial" panose="020B0604020202020204" pitchFamily="34" charset="0"/>
              <a:buChar char="•"/>
            </a:pPr>
            <a:r>
              <a:rPr lang="en-AU" sz="1600">
                <a:ea typeface="Times New Roman" panose="02020603050405020304" pitchFamily="18" charset="0"/>
                <a:cs typeface="Aptos" panose="020B0004020202020204" pitchFamily="34" charset="0"/>
              </a:rPr>
              <a:t>Implementation of a national approach to enable designated registered nurse prescribers to prescribe medicines is underway, commencing in mid- 2026</a:t>
            </a:r>
          </a:p>
          <a:p>
            <a:pPr marL="285750" indent="-285750">
              <a:buFont typeface="Arial" panose="020B0604020202020204" pitchFamily="34" charset="0"/>
              <a:buChar char="•"/>
            </a:pPr>
            <a:r>
              <a:rPr lang="en-AU" sz="1600"/>
              <a:t>Established the National Medicines and Poisons Advisory Group to advise Health Ministers on national consistency in medicines and poisons policy, legislation and regulation.  </a:t>
            </a:r>
          </a:p>
        </p:txBody>
      </p:sp>
      <p:sp>
        <p:nvSpPr>
          <p:cNvPr id="10" name="TextBox 9">
            <a:extLst>
              <a:ext uri="{FF2B5EF4-FFF2-40B4-BE49-F238E27FC236}">
                <a16:creationId xmlns:a16="http://schemas.microsoft.com/office/drawing/2014/main" id="{8F038ABD-FFCC-1D1C-1B8F-B0725475B583}"/>
              </a:ext>
            </a:extLst>
          </p:cNvPr>
          <p:cNvSpPr txBox="1"/>
          <p:nvPr/>
        </p:nvSpPr>
        <p:spPr>
          <a:xfrm>
            <a:off x="8481134" y="1331649"/>
            <a:ext cx="3084213" cy="2860358"/>
          </a:xfrm>
          <a:prstGeom prst="roundRect">
            <a:avLst/>
          </a:prstGeom>
          <a:ln w="28575"/>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AU" b="1">
                <a:solidFill>
                  <a:srgbClr val="0070C0"/>
                </a:solidFill>
                <a:ea typeface="+mj-ea"/>
                <a:cs typeface="+mj-cs"/>
              </a:rPr>
              <a:t>Next Steps</a:t>
            </a:r>
          </a:p>
          <a:p>
            <a:pPr marL="285750" indent="-285750">
              <a:buFont typeface="Arial" panose="020B0604020202020204" pitchFamily="34" charset="0"/>
              <a:buChar char="•"/>
            </a:pPr>
            <a:r>
              <a:rPr lang="en-AU" sz="1600"/>
              <a:t>The taskforce is on track to provide advice to Government over the coming months </a:t>
            </a:r>
          </a:p>
          <a:p>
            <a:pPr marL="342900" indent="-342900">
              <a:buFont typeface="Arial" panose="020B0604020202020204" pitchFamily="34" charset="0"/>
              <a:buChar char="•"/>
            </a:pPr>
            <a:r>
              <a:rPr lang="en-AU" sz="1600"/>
              <a:t>The Department is actively engaging with stakeholders with future engagement to include nurse and NP-led clinics </a:t>
            </a:r>
          </a:p>
        </p:txBody>
      </p:sp>
      <p:sp>
        <p:nvSpPr>
          <p:cNvPr id="14" name="TextBox 13">
            <a:extLst>
              <a:ext uri="{FF2B5EF4-FFF2-40B4-BE49-F238E27FC236}">
                <a16:creationId xmlns:a16="http://schemas.microsoft.com/office/drawing/2014/main" id="{3D9889F1-4BE7-6FA9-528E-450846AE348A}"/>
              </a:ext>
            </a:extLst>
          </p:cNvPr>
          <p:cNvSpPr txBox="1"/>
          <p:nvPr/>
        </p:nvSpPr>
        <p:spPr>
          <a:xfrm>
            <a:off x="8240621" y="5323281"/>
            <a:ext cx="3831305" cy="646986"/>
          </a:xfrm>
          <a:prstGeom prst="roundRect">
            <a:avLst/>
          </a:prstGeom>
          <a:ln w="28575">
            <a:no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AU" sz="1600" b="1"/>
              <a:t>Engage with us</a:t>
            </a:r>
          </a:p>
          <a:p>
            <a:r>
              <a:rPr lang="en-AU" sz="1600"/>
              <a:t>PCWReviewsTaskforce@health.gov.au</a:t>
            </a:r>
          </a:p>
        </p:txBody>
      </p:sp>
      <p:pic>
        <p:nvPicPr>
          <p:cNvPr id="18" name="Graphic 17" descr="Chat bubble outline">
            <a:extLst>
              <a:ext uri="{FF2B5EF4-FFF2-40B4-BE49-F238E27FC236}">
                <a16:creationId xmlns:a16="http://schemas.microsoft.com/office/drawing/2014/main" id="{C4913890-0644-56D1-6043-E5C8D9B68B8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566040" y="4300444"/>
            <a:ext cx="914400" cy="9144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20416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2EDD7-368B-CFE3-4F61-19E8B43D8B31}"/>
              </a:ext>
            </a:extLst>
          </p:cNvPr>
          <p:cNvSpPr>
            <a:spLocks noGrp="1"/>
          </p:cNvSpPr>
          <p:nvPr>
            <p:ph type="title"/>
          </p:nvPr>
        </p:nvSpPr>
        <p:spPr>
          <a:xfrm>
            <a:off x="469684" y="481174"/>
            <a:ext cx="10938695" cy="1182722"/>
          </a:xfrm>
          <a:ln>
            <a:noFill/>
          </a:ln>
        </p:spPr>
        <p:txBody>
          <a:bodyPr/>
          <a:lstStyle/>
          <a:p>
            <a:r>
              <a:rPr lang="en-AU" sz="3600" b="1">
                <a:solidFill>
                  <a:srgbClr val="005CAB"/>
                </a:solidFill>
                <a:latin typeface="+mn-lt"/>
              </a:rPr>
              <a:t>Independent review of health practitioner regulatory settings (Kruk Review)</a:t>
            </a:r>
          </a:p>
        </p:txBody>
      </p:sp>
      <p:sp>
        <p:nvSpPr>
          <p:cNvPr id="13" name="TextBox 12">
            <a:extLst>
              <a:ext uri="{FF2B5EF4-FFF2-40B4-BE49-F238E27FC236}">
                <a16:creationId xmlns:a16="http://schemas.microsoft.com/office/drawing/2014/main" id="{6184661F-960D-0F9F-B22F-B01A366AA583}"/>
              </a:ext>
            </a:extLst>
          </p:cNvPr>
          <p:cNvSpPr txBox="1"/>
          <p:nvPr/>
        </p:nvSpPr>
        <p:spPr>
          <a:xfrm>
            <a:off x="4423561" y="2323420"/>
            <a:ext cx="3680294" cy="1634490"/>
          </a:xfrm>
          <a:prstGeom prst="roundRect">
            <a:avLst/>
          </a:prstGeom>
          <a:ln/>
        </p:spPr>
        <p:style>
          <a:lnRef idx="0">
            <a:schemeClr val="accent1"/>
          </a:lnRef>
          <a:fillRef idx="3">
            <a:schemeClr val="accent1"/>
          </a:fillRef>
          <a:effectRef idx="3">
            <a:schemeClr val="accent1"/>
          </a:effectRef>
          <a:fontRef idx="minor">
            <a:schemeClr val="lt1"/>
          </a:fontRef>
        </p:style>
        <p:txBody>
          <a:bodyPr wrap="square" lIns="91440" tIns="45720" rIns="91440" bIns="45720" rtlCol="0" anchor="t">
            <a:spAutoFit/>
          </a:bodyPr>
          <a:lstStyle/>
          <a:p>
            <a:pPr algn="ctr"/>
            <a:r>
              <a:rPr lang="en-AU" b="1">
                <a:solidFill>
                  <a:schemeClr val="bg1"/>
                </a:solidFill>
              </a:rPr>
              <a:t>Overall registrations for IQRNs and midwives rose from 5,114 in 2019–2020 to 16,155 in 2024–2025.</a:t>
            </a:r>
            <a:endParaRPr lang="en-AU">
              <a:solidFill>
                <a:schemeClr val="bg1"/>
              </a:solidFill>
              <a:cs typeface="Arial"/>
            </a:endParaRPr>
          </a:p>
          <a:p>
            <a:endParaRPr lang="en-AU" b="1">
              <a:solidFill>
                <a:schemeClr val="accent2">
                  <a:lumMod val="76000"/>
                </a:schemeClr>
              </a:solidFill>
              <a:cs typeface="Arial"/>
            </a:endParaRPr>
          </a:p>
        </p:txBody>
      </p:sp>
      <p:sp>
        <p:nvSpPr>
          <p:cNvPr id="7" name="TextBox 6">
            <a:extLst>
              <a:ext uri="{FF2B5EF4-FFF2-40B4-BE49-F238E27FC236}">
                <a16:creationId xmlns:a16="http://schemas.microsoft.com/office/drawing/2014/main" id="{C0EA8500-57F8-F7CB-0A4F-2C02E3FC7583}"/>
              </a:ext>
            </a:extLst>
          </p:cNvPr>
          <p:cNvSpPr txBox="1"/>
          <p:nvPr/>
        </p:nvSpPr>
        <p:spPr>
          <a:xfrm>
            <a:off x="469684" y="2016954"/>
            <a:ext cx="3377177" cy="2247424"/>
          </a:xfrm>
          <a:prstGeom prst="roundRect">
            <a:avLst/>
          </a:prstGeom>
          <a:ln/>
        </p:spPr>
        <p:style>
          <a:lnRef idx="0">
            <a:schemeClr val="accent2"/>
          </a:lnRef>
          <a:fillRef idx="3">
            <a:schemeClr val="accent2"/>
          </a:fillRef>
          <a:effectRef idx="3">
            <a:schemeClr val="accent2"/>
          </a:effectRef>
          <a:fontRef idx="minor">
            <a:schemeClr val="lt1"/>
          </a:fontRef>
        </p:style>
        <p:txBody>
          <a:bodyPr wrap="square" lIns="91440" tIns="45720" rIns="91440" bIns="45720" rtlCol="0" anchor="t">
            <a:spAutoFit/>
          </a:bodyPr>
          <a:lstStyle/>
          <a:p>
            <a:pPr algn="ctr"/>
            <a:r>
              <a:rPr lang="en-AU" b="1">
                <a:solidFill>
                  <a:schemeClr val="bg1"/>
                </a:solidFill>
              </a:rPr>
              <a:t>As part of the Kruk Review implementation, two new registration pathways for eligible internationally qualified registered nurses (IQRNs) came into effect in April 2025. </a:t>
            </a:r>
            <a:endParaRPr lang="en-US">
              <a:solidFill>
                <a:schemeClr val="bg1"/>
              </a:solidFill>
            </a:endParaRPr>
          </a:p>
        </p:txBody>
      </p:sp>
      <p:sp>
        <p:nvSpPr>
          <p:cNvPr id="11" name="TextBox 10">
            <a:extLst>
              <a:ext uri="{FF2B5EF4-FFF2-40B4-BE49-F238E27FC236}">
                <a16:creationId xmlns:a16="http://schemas.microsoft.com/office/drawing/2014/main" id="{A136C9C6-8B70-8118-C264-193898A09975}"/>
              </a:ext>
            </a:extLst>
          </p:cNvPr>
          <p:cNvSpPr txBox="1"/>
          <p:nvPr/>
        </p:nvSpPr>
        <p:spPr>
          <a:xfrm>
            <a:off x="1977972" y="4109592"/>
            <a:ext cx="3356084" cy="2247424"/>
          </a:xfrm>
          <a:prstGeom prst="roundRect">
            <a:avLst/>
          </a:prstGeom>
          <a:ln w="28575">
            <a:solidFill>
              <a:schemeClr val="accent2"/>
            </a:solidFill>
          </a:ln>
        </p:spPr>
        <p:style>
          <a:lnRef idx="2">
            <a:schemeClr val="accent2"/>
          </a:lnRef>
          <a:fillRef idx="1">
            <a:schemeClr val="lt1"/>
          </a:fillRef>
          <a:effectRef idx="0">
            <a:schemeClr val="accent2"/>
          </a:effectRef>
          <a:fontRef idx="minor">
            <a:schemeClr val="dk1"/>
          </a:fontRef>
        </p:style>
        <p:txBody>
          <a:bodyPr wrap="square" lIns="91440" tIns="45720" rIns="91440" bIns="45720" rtlCol="0" anchor="t">
            <a:spAutoFit/>
          </a:bodyPr>
          <a:lstStyle/>
          <a:p>
            <a:pPr algn="ctr"/>
            <a:r>
              <a:rPr lang="en-AU" b="1">
                <a:solidFill>
                  <a:schemeClr val="accent2"/>
                </a:solidFill>
              </a:rPr>
              <a:t>These pathways are designed to expedite workforce entry as well as ease pressure on local nurses while governments invest in expanding the domestic workforce.</a:t>
            </a:r>
            <a:endParaRPr lang="en-US">
              <a:solidFill>
                <a:schemeClr val="accent2"/>
              </a:solidFill>
            </a:endParaRPr>
          </a:p>
        </p:txBody>
      </p:sp>
      <p:sp>
        <p:nvSpPr>
          <p:cNvPr id="16" name="TextBox 15">
            <a:extLst>
              <a:ext uri="{FF2B5EF4-FFF2-40B4-BE49-F238E27FC236}">
                <a16:creationId xmlns:a16="http://schemas.microsoft.com/office/drawing/2014/main" id="{30B330A8-DC6C-090A-62A9-42AB6B5CAC67}"/>
              </a:ext>
            </a:extLst>
          </p:cNvPr>
          <p:cNvSpPr txBox="1"/>
          <p:nvPr/>
        </p:nvSpPr>
        <p:spPr>
          <a:xfrm>
            <a:off x="5606646" y="3717242"/>
            <a:ext cx="3221083" cy="1940957"/>
          </a:xfrm>
          <a:prstGeom prst="roundRect">
            <a:avLst/>
          </a:prstGeom>
          <a:ln w="28575">
            <a:solidFill>
              <a:schemeClr val="accent1"/>
            </a:solidFill>
          </a:ln>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pPr algn="ctr"/>
            <a:r>
              <a:rPr lang="en-AU" b="1">
                <a:solidFill>
                  <a:schemeClr val="accent1"/>
                </a:solidFill>
              </a:rPr>
              <a:t>Almost 4,000 IQRNs have submitted cases, over 2,300 assessed as eligible and nearly 1,4000 registrations granted (as at 28 Feb 26).</a:t>
            </a:r>
            <a:endParaRPr lang="en-AU">
              <a:solidFill>
                <a:schemeClr val="accent1"/>
              </a:solidFill>
              <a:cs typeface="Arial"/>
            </a:endParaRPr>
          </a:p>
        </p:txBody>
      </p:sp>
      <p:sp>
        <p:nvSpPr>
          <p:cNvPr id="20" name="TextBox 19">
            <a:extLst>
              <a:ext uri="{FF2B5EF4-FFF2-40B4-BE49-F238E27FC236}">
                <a16:creationId xmlns:a16="http://schemas.microsoft.com/office/drawing/2014/main" id="{549A295E-7C3B-CFA1-E55A-9E219BC916E4}"/>
              </a:ext>
            </a:extLst>
          </p:cNvPr>
          <p:cNvSpPr txBox="1"/>
          <p:nvPr/>
        </p:nvSpPr>
        <p:spPr>
          <a:xfrm>
            <a:off x="9092672" y="2154037"/>
            <a:ext cx="2755873" cy="2553891"/>
          </a:xfrm>
          <a:prstGeom prst="roundRect">
            <a:avLst/>
          </a:prstGeom>
          <a:ln/>
          <a:effectLst>
            <a:outerShdw blurRad="50800" dist="381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pPr algn="ctr"/>
            <a:r>
              <a:rPr lang="en-AU" b="1">
                <a:solidFill>
                  <a:schemeClr val="accent1"/>
                </a:solidFill>
              </a:rPr>
              <a:t>India is the most common country of qualification origin, while the United Kingdom is the most common current registration jurisdiction.</a:t>
            </a:r>
            <a:endParaRPr lang="en-AU" b="1">
              <a:solidFill>
                <a:schemeClr val="accent1"/>
              </a:solidFill>
              <a:cs typeface="Arial"/>
            </a:endParaRPr>
          </a:p>
        </p:txBody>
      </p:sp>
    </p:spTree>
    <p:extLst>
      <p:ext uri="{BB962C8B-B14F-4D97-AF65-F5344CB8AC3E}">
        <p14:creationId xmlns:p14="http://schemas.microsoft.com/office/powerpoint/2010/main" val="3907606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9B396-17A9-B381-338E-B3A45DAB63AB}"/>
              </a:ext>
            </a:extLst>
          </p:cNvPr>
          <p:cNvSpPr>
            <a:spLocks noGrp="1"/>
          </p:cNvSpPr>
          <p:nvPr>
            <p:ph type="title"/>
          </p:nvPr>
        </p:nvSpPr>
        <p:spPr>
          <a:xfrm>
            <a:off x="626016" y="511452"/>
            <a:ext cx="10938695" cy="619770"/>
          </a:xfrm>
        </p:spPr>
        <p:txBody>
          <a:bodyPr>
            <a:normAutofit fontScale="90000"/>
          </a:bodyPr>
          <a:lstStyle/>
          <a:p>
            <a:r>
              <a:rPr lang="en-AU" sz="4000" b="1">
                <a:solidFill>
                  <a:srgbClr val="005CAB"/>
                </a:solidFill>
              </a:rPr>
              <a:t>Aged care transition to practice program</a:t>
            </a:r>
            <a:endParaRPr lang="en-AU"/>
          </a:p>
        </p:txBody>
      </p:sp>
      <p:sp>
        <p:nvSpPr>
          <p:cNvPr id="3" name="TextBox 2">
            <a:extLst>
              <a:ext uri="{FF2B5EF4-FFF2-40B4-BE49-F238E27FC236}">
                <a16:creationId xmlns:a16="http://schemas.microsoft.com/office/drawing/2014/main" id="{D61F41BC-119F-5969-916C-C35E11CB1A7B}"/>
              </a:ext>
            </a:extLst>
          </p:cNvPr>
          <p:cNvSpPr txBox="1"/>
          <p:nvPr/>
        </p:nvSpPr>
        <p:spPr>
          <a:xfrm>
            <a:off x="627005" y="1344410"/>
            <a:ext cx="5468231" cy="49244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200">
                <a:latin typeface="Arial"/>
                <a:ea typeface="Segoe UI"/>
                <a:cs typeface="Arial"/>
              </a:rPr>
              <a:t>National program supporting early‑career nurses to transition into aged care</a:t>
            </a:r>
          </a:p>
          <a:p>
            <a:pPr marL="342900" indent="-342900">
              <a:buFont typeface="Arial"/>
              <a:buChar char="•"/>
            </a:pPr>
            <a:endParaRPr lang="en-US" sz="2200">
              <a:latin typeface="Arial"/>
              <a:ea typeface="Segoe UI"/>
              <a:cs typeface="Arial"/>
            </a:endParaRPr>
          </a:p>
          <a:p>
            <a:pPr marL="342900" indent="-342900">
              <a:buFont typeface="Arial"/>
              <a:buChar char="•"/>
            </a:pPr>
            <a:r>
              <a:rPr lang="en-US" sz="2200">
                <a:latin typeface="Arial"/>
                <a:ea typeface="Segoe UI"/>
                <a:cs typeface="Arial"/>
              </a:rPr>
              <a:t>Focus on specialist training, professional development and mentorship </a:t>
            </a:r>
          </a:p>
          <a:p>
            <a:pPr marL="342900" indent="-342900">
              <a:buFont typeface="Arial"/>
              <a:buChar char="•"/>
            </a:pPr>
            <a:endParaRPr lang="en-US" sz="2200">
              <a:latin typeface="Arial"/>
              <a:ea typeface="Segoe UI"/>
              <a:cs typeface="Arial"/>
            </a:endParaRPr>
          </a:p>
          <a:p>
            <a:pPr marL="342900" indent="-342900">
              <a:buFont typeface="Arial"/>
              <a:buChar char="•"/>
            </a:pPr>
            <a:r>
              <a:rPr lang="en-US" sz="2200">
                <a:latin typeface="Arial"/>
                <a:ea typeface="Segoe UI"/>
                <a:cs typeface="Arial"/>
              </a:rPr>
              <a:t>658 nurses commenced; 124 completed (as at 1 Feb 2026)</a:t>
            </a:r>
          </a:p>
          <a:p>
            <a:pPr marL="342900" indent="-342900">
              <a:buFont typeface="Arial"/>
              <a:buChar char="•"/>
            </a:pPr>
            <a:endParaRPr lang="en-US" sz="2200">
              <a:latin typeface="Arial"/>
              <a:ea typeface="Segoe UI"/>
              <a:cs typeface="Arial"/>
            </a:endParaRPr>
          </a:p>
          <a:p>
            <a:pPr marL="342900" indent="-342900">
              <a:buFont typeface="Arial"/>
              <a:buChar char="•"/>
            </a:pPr>
            <a:r>
              <a:rPr lang="en-US" sz="2200">
                <a:latin typeface="Arial"/>
                <a:ea typeface="Segoe UI"/>
                <a:cs typeface="Arial"/>
              </a:rPr>
              <a:t>Funded to 30 June 2027; independent evaluation underway</a:t>
            </a:r>
          </a:p>
          <a:p>
            <a:pPr marL="285750" indent="-285750">
              <a:buFont typeface="Arial"/>
              <a:buChar char="•"/>
            </a:pPr>
            <a:endParaRPr lang="en-US" sz="1400">
              <a:latin typeface="Segoe UI"/>
              <a:ea typeface="Segoe UI"/>
              <a:cs typeface="Segoe UI"/>
            </a:endParaRPr>
          </a:p>
          <a:p>
            <a:pPr algn="ctr"/>
            <a:endParaRPr lang="en-US" sz="1400">
              <a:cs typeface="Arial"/>
            </a:endParaRPr>
          </a:p>
        </p:txBody>
      </p:sp>
      <p:pic>
        <p:nvPicPr>
          <p:cNvPr id="4" name="Picture 3" descr="A person in a mask getting an injection&#10;&#10;AI-generated content may be incorrect.">
            <a:extLst>
              <a:ext uri="{FF2B5EF4-FFF2-40B4-BE49-F238E27FC236}">
                <a16:creationId xmlns:a16="http://schemas.microsoft.com/office/drawing/2014/main" id="{4C8F1F20-EA64-A260-7912-1138BE7D4BF9}"/>
              </a:ext>
            </a:extLst>
          </p:cNvPr>
          <p:cNvPicPr>
            <a:picLocks noChangeAspect="1"/>
          </p:cNvPicPr>
          <p:nvPr/>
        </p:nvPicPr>
        <p:blipFill>
          <a:blip r:embed="rId3"/>
          <a:stretch>
            <a:fillRect/>
          </a:stretch>
        </p:blipFill>
        <p:spPr>
          <a:xfrm>
            <a:off x="6225809" y="1840938"/>
            <a:ext cx="5505956" cy="3911151"/>
          </a:xfrm>
          <a:prstGeom prst="rect">
            <a:avLst/>
          </a:prstGeom>
        </p:spPr>
      </p:pic>
    </p:spTree>
    <p:extLst>
      <p:ext uri="{BB962C8B-B14F-4D97-AF65-F5344CB8AC3E}">
        <p14:creationId xmlns:p14="http://schemas.microsoft.com/office/powerpoint/2010/main" val="3023094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B64B01-63DD-205D-E4C7-7C71FD481A43}"/>
              </a:ext>
            </a:extLst>
          </p:cNvPr>
          <p:cNvSpPr txBox="1"/>
          <p:nvPr/>
        </p:nvSpPr>
        <p:spPr>
          <a:xfrm>
            <a:off x="5167359" y="690293"/>
            <a:ext cx="7014305" cy="6095286"/>
          </a:xfrm>
          <a:prstGeom prst="roundRect">
            <a:avLst/>
          </a:prstGeom>
          <a:noFill/>
          <a:ln w="28575">
            <a:noFill/>
          </a:ln>
        </p:spPr>
        <p:txBody>
          <a:bodyPr wrap="square" lIns="91440" tIns="45720" rIns="91440" bIns="45720" anchor="t">
            <a:spAutoFit/>
          </a:bodyPr>
          <a:lstStyle/>
          <a:p>
            <a:pPr>
              <a:defRPr/>
            </a:pPr>
            <a:endParaRPr lang="en-AU" sz="2200">
              <a:solidFill>
                <a:srgbClr val="000000"/>
              </a:solidFill>
              <a:ea typeface="Times New Roman" panose="02020603050405020304" pitchFamily="18" charset="0"/>
              <a:cs typeface="Aptos" panose="020B0004020202020204" pitchFamily="34" charset="0"/>
            </a:endParaRPr>
          </a:p>
          <a:p>
            <a:pPr marL="0" marR="0" lvl="0" indent="0" algn="l" defTabSz="914400">
              <a:lnSpc>
                <a:spcPct val="100000"/>
              </a:lnSpc>
              <a:spcBef>
                <a:spcPts val="0"/>
              </a:spcBef>
              <a:spcAft>
                <a:spcPts val="0"/>
              </a:spcAft>
              <a:buClrTx/>
              <a:buSzTx/>
              <a:buFontTx/>
              <a:buNone/>
              <a:tabLst/>
              <a:defRPr/>
            </a:pPr>
            <a:r>
              <a:rPr lang="en-AU" sz="2200">
                <a:solidFill>
                  <a:srgbClr val="000000"/>
                </a:solidFill>
                <a:ea typeface="Times New Roman" panose="02020603050405020304" pitchFamily="18" charset="0"/>
                <a:cs typeface="Aptos" panose="020B0004020202020204" pitchFamily="34" charset="0"/>
              </a:rPr>
              <a:t>Supports up to 500 previously registered ENs, RNs and NPs to return to nursing workforce or transition into primary care roles</a:t>
            </a:r>
            <a:endParaRPr lang="en-AU" sz="2200" b="1">
              <a:solidFill>
                <a:srgbClr val="005CAB"/>
              </a:solidFill>
              <a:ea typeface="Times New Roman" panose="02020603050405020304" pitchFamily="18" charset="0"/>
              <a:cs typeface="Aptos" panose="020B0004020202020204" pitchFamily="34" charset="0"/>
            </a:endParaRPr>
          </a:p>
          <a:p>
            <a:pPr marL="342900" indent="-342900">
              <a:buFont typeface="Symbol" panose="05050102010706020507" pitchFamily="18" charset="2"/>
              <a:buChar char=""/>
              <a:defRPr/>
            </a:pPr>
            <a:r>
              <a:rPr lang="en-AU" sz="2200">
                <a:solidFill>
                  <a:srgbClr val="000000"/>
                </a:solidFill>
                <a:ea typeface="Times New Roman" panose="02020603050405020304" pitchFamily="18" charset="0"/>
                <a:cs typeface="Aptos" panose="020B0004020202020204" pitchFamily="34" charset="0"/>
              </a:rPr>
              <a:t>Supports</a:t>
            </a:r>
            <a:r>
              <a:rPr lang="en-AU" sz="2200">
                <a:solidFill>
                  <a:srgbClr val="000000"/>
                </a:solidFill>
              </a:rPr>
              <a:t> general practices to host supervised placements</a:t>
            </a:r>
            <a:endParaRPr lang="en-AU" sz="2200">
              <a:solidFill>
                <a:srgbClr val="000000"/>
              </a:solidFill>
              <a:cs typeface="Arial"/>
            </a:endParaRPr>
          </a:p>
          <a:p>
            <a:pPr marL="342900" indent="-342900">
              <a:buFont typeface="Symbol" panose="05050102010706020507" pitchFamily="18" charset="2"/>
              <a:buChar char=""/>
              <a:defRPr/>
            </a:pPr>
            <a:r>
              <a:rPr lang="en-AU" sz="2200">
                <a:solidFill>
                  <a:srgbClr val="000000"/>
                </a:solidFill>
              </a:rPr>
              <a:t>Program</a:t>
            </a:r>
            <a:r>
              <a:rPr lang="en-AU" sz="2200">
                <a:solidFill>
                  <a:srgbClr val="000000"/>
                </a:solidFill>
                <a:ea typeface="Times New Roman" panose="02020603050405020304" pitchFamily="18" charset="0"/>
                <a:cs typeface="Aptos" panose="020B0004020202020204" pitchFamily="34" charset="0"/>
              </a:rPr>
              <a:t> aims to strengthen the primary care workforce, support equitable distribution across jurisdictions and MMM locations and increase Aboriginal and Torres Strait Islander representation</a:t>
            </a:r>
            <a:endParaRPr lang="en-AU" sz="2200">
              <a:cs typeface="Arial"/>
            </a:endParaRPr>
          </a:p>
          <a:p>
            <a:pPr>
              <a:defRPr/>
            </a:pPr>
            <a:r>
              <a:rPr lang="en-AU" sz="2200" b="1">
                <a:solidFill>
                  <a:srgbClr val="000000"/>
                </a:solidFill>
                <a:ea typeface="Times New Roman" panose="02020603050405020304" pitchFamily="18" charset="0"/>
                <a:cs typeface="Aptos" panose="020B0004020202020204" pitchFamily="34" charset="0"/>
              </a:rPr>
              <a:t>Early insights:</a:t>
            </a:r>
          </a:p>
          <a:p>
            <a:pPr marL="800100" lvl="1" indent="-342900">
              <a:buFont typeface="Courier New" panose="05050102010706020507" pitchFamily="18" charset="2"/>
              <a:buChar char="o"/>
              <a:defRPr/>
            </a:pPr>
            <a:r>
              <a:rPr lang="en-AU" sz="2200">
                <a:solidFill>
                  <a:srgbClr val="000000"/>
                </a:solidFill>
                <a:ea typeface="Times New Roman" panose="02020603050405020304" pitchFamily="18" charset="0"/>
                <a:cs typeface="Aptos" panose="020B0004020202020204" pitchFamily="34" charset="0"/>
              </a:rPr>
              <a:t> strong interest </a:t>
            </a:r>
            <a:r>
              <a:rPr lang="en-AU" sz="2200">
                <a:solidFill>
                  <a:srgbClr val="000000"/>
                </a:solidFill>
                <a:cs typeface="Arial"/>
              </a:rPr>
              <a:t>from</a:t>
            </a:r>
            <a:r>
              <a:rPr lang="en-AU" sz="2200">
                <a:solidFill>
                  <a:srgbClr val="000000"/>
                </a:solidFill>
                <a:ea typeface="Times New Roman" panose="02020603050405020304" pitchFamily="18" charset="0"/>
                <a:cs typeface="Aptos" panose="020B0004020202020204" pitchFamily="34" charset="0"/>
              </a:rPr>
              <a:t> nurses and practices</a:t>
            </a:r>
          </a:p>
          <a:p>
            <a:pPr marL="800100" lvl="1" indent="-342900">
              <a:buFont typeface="Courier New" panose="05050102010706020507" pitchFamily="18" charset="2"/>
              <a:buChar char="o"/>
              <a:tabLst>
                <a:tab pos="457200" algn="l"/>
              </a:tabLst>
              <a:defRPr/>
            </a:pPr>
            <a:r>
              <a:rPr lang="en-AU" sz="2200">
                <a:solidFill>
                  <a:srgbClr val="000000"/>
                </a:solidFill>
                <a:ea typeface="Aptos" panose="020B0004020202020204" pitchFamily="34" charset="0"/>
                <a:cs typeface="Arial"/>
              </a:rPr>
              <a:t>conversion to placements influenced by eligibility complexity  and supervision requirements</a:t>
            </a:r>
            <a:endParaRPr lang="en-AU" sz="2200" b="0" i="0" u="none" strike="noStrike" kern="1200" cap="none" spc="0" normalizeH="0" baseline="0" noProof="0">
              <a:ln>
                <a:noFill/>
              </a:ln>
              <a:solidFill>
                <a:srgbClr val="000000"/>
              </a:solidFill>
              <a:effectLst/>
              <a:uLnTx/>
              <a:uFillTx/>
              <a:ea typeface="Aptos" panose="020B0004020202020204" pitchFamily="34" charset="0"/>
              <a:cs typeface="Arial"/>
            </a:endParaRPr>
          </a:p>
        </p:txBody>
      </p:sp>
      <p:sp>
        <p:nvSpPr>
          <p:cNvPr id="4" name="TextBox 3">
            <a:extLst>
              <a:ext uri="{FF2B5EF4-FFF2-40B4-BE49-F238E27FC236}">
                <a16:creationId xmlns:a16="http://schemas.microsoft.com/office/drawing/2014/main" id="{43D42C31-9E74-7158-CBD7-22F098088107}"/>
              </a:ext>
            </a:extLst>
          </p:cNvPr>
          <p:cNvSpPr txBox="1"/>
          <p:nvPr/>
        </p:nvSpPr>
        <p:spPr>
          <a:xfrm>
            <a:off x="586673" y="536097"/>
            <a:ext cx="1101865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3600" b="1" baseline="0">
                <a:solidFill>
                  <a:srgbClr val="005CAB"/>
                </a:solidFill>
                <a:latin typeface="Arial"/>
              </a:rPr>
              <a:t>500 Nurses Re-entry Program</a:t>
            </a:r>
            <a:endParaRPr lang="en-US" sz="2800">
              <a:cs typeface="Arial"/>
            </a:endParaRPr>
          </a:p>
        </p:txBody>
      </p:sp>
      <p:pic>
        <p:nvPicPr>
          <p:cNvPr id="9" name="Picture 8" descr="A person in blue scrubs shaking hands with a patient&#10;&#10;AI-generated content may be incorrect.">
            <a:extLst>
              <a:ext uri="{FF2B5EF4-FFF2-40B4-BE49-F238E27FC236}">
                <a16:creationId xmlns:a16="http://schemas.microsoft.com/office/drawing/2014/main" id="{A51B0AE4-EB06-D6FE-1363-96C79C12E254}"/>
              </a:ext>
            </a:extLst>
          </p:cNvPr>
          <p:cNvPicPr>
            <a:picLocks noChangeAspect="1"/>
          </p:cNvPicPr>
          <p:nvPr/>
        </p:nvPicPr>
        <p:blipFill>
          <a:blip r:embed="rId3"/>
          <a:srcRect l="3042" t="265" r="3568"/>
          <a:stretch>
            <a:fillRect/>
          </a:stretch>
        </p:blipFill>
        <p:spPr>
          <a:xfrm>
            <a:off x="246903" y="1714500"/>
            <a:ext cx="4922909" cy="3769925"/>
          </a:xfrm>
          <a:prstGeom prst="rect">
            <a:avLst/>
          </a:prstGeom>
        </p:spPr>
      </p:pic>
    </p:spTree>
    <p:extLst>
      <p:ext uri="{BB962C8B-B14F-4D97-AF65-F5344CB8AC3E}">
        <p14:creationId xmlns:p14="http://schemas.microsoft.com/office/powerpoint/2010/main" val="2108610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Diagram 21">
            <a:extLst>
              <a:ext uri="{FF2B5EF4-FFF2-40B4-BE49-F238E27FC236}">
                <a16:creationId xmlns:a16="http://schemas.microsoft.com/office/drawing/2014/main" id="{CAD213FC-6B1A-F93E-3E6C-C2C4F65F2774}"/>
              </a:ext>
            </a:extLst>
          </p:cNvPr>
          <p:cNvGraphicFramePr/>
          <p:nvPr>
            <p:extLst>
              <p:ext uri="{D42A27DB-BD31-4B8C-83A1-F6EECF244321}">
                <p14:modId xmlns:p14="http://schemas.microsoft.com/office/powerpoint/2010/main" val="985932055"/>
              </p:ext>
            </p:extLst>
          </p:nvPr>
        </p:nvGraphicFramePr>
        <p:xfrm>
          <a:off x="2024678" y="2323428"/>
          <a:ext cx="8142645" cy="35931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descr="A qr code with a dinosaur&#10;&#10;AI-generated content may be incorrect.">
            <a:extLst>
              <a:ext uri="{FF2B5EF4-FFF2-40B4-BE49-F238E27FC236}">
                <a16:creationId xmlns:a16="http://schemas.microsoft.com/office/drawing/2014/main" id="{39EBCCF4-1D0F-1CE4-99A0-B85F7AD33A58}"/>
              </a:ext>
            </a:extLst>
          </p:cNvPr>
          <p:cNvPicPr>
            <a:picLocks noChangeAspect="1"/>
          </p:cNvPicPr>
          <p:nvPr/>
        </p:nvPicPr>
        <p:blipFill>
          <a:blip r:embed="rId8"/>
          <a:srcRect l="3991" t="3348" r="3304" b="4155"/>
          <a:stretch/>
        </p:blipFill>
        <p:spPr>
          <a:xfrm>
            <a:off x="10372554" y="736805"/>
            <a:ext cx="1258576" cy="12557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6E22DA39-3770-E498-90AB-7D17FAAA2C42}"/>
              </a:ext>
            </a:extLst>
          </p:cNvPr>
          <p:cNvSpPr txBox="1"/>
          <p:nvPr/>
        </p:nvSpPr>
        <p:spPr>
          <a:xfrm>
            <a:off x="2245025" y="2582889"/>
            <a:ext cx="757076" cy="594650"/>
          </a:xfrm>
          <a:prstGeom prst="rect">
            <a:avLst/>
          </a:prstGeom>
          <a:noFill/>
        </p:spPr>
        <p:txBody>
          <a:bodyPr wrap="square" rtlCol="0">
            <a:spAutoFit/>
          </a:bodyPr>
          <a:lstStyle/>
          <a:p>
            <a:r>
              <a:rPr lang="en-AU" sz="3264">
                <a:solidFill>
                  <a:schemeClr val="accent2">
                    <a:lumMod val="75000"/>
                  </a:schemeClr>
                </a:solidFill>
                <a:latin typeface="Aptos" panose="020B0004020202020204" pitchFamily="34" charset="0"/>
              </a:rPr>
              <a:t>1</a:t>
            </a:r>
          </a:p>
        </p:txBody>
      </p:sp>
      <p:sp>
        <p:nvSpPr>
          <p:cNvPr id="4" name="TextBox 3">
            <a:extLst>
              <a:ext uri="{FF2B5EF4-FFF2-40B4-BE49-F238E27FC236}">
                <a16:creationId xmlns:a16="http://schemas.microsoft.com/office/drawing/2014/main" id="{9B2C60B7-7228-3154-AD14-F2871687AEF4}"/>
              </a:ext>
            </a:extLst>
          </p:cNvPr>
          <p:cNvSpPr txBox="1"/>
          <p:nvPr/>
        </p:nvSpPr>
        <p:spPr>
          <a:xfrm>
            <a:off x="2569486" y="3395972"/>
            <a:ext cx="757076" cy="594650"/>
          </a:xfrm>
          <a:prstGeom prst="rect">
            <a:avLst/>
          </a:prstGeom>
          <a:noFill/>
        </p:spPr>
        <p:txBody>
          <a:bodyPr wrap="square" rtlCol="0">
            <a:spAutoFit/>
          </a:bodyPr>
          <a:lstStyle/>
          <a:p>
            <a:r>
              <a:rPr lang="en-AU" sz="3264">
                <a:solidFill>
                  <a:schemeClr val="accent2">
                    <a:lumMod val="75000"/>
                  </a:schemeClr>
                </a:solidFill>
                <a:latin typeface="Aptos" panose="020B0004020202020204" pitchFamily="34" charset="0"/>
              </a:rPr>
              <a:t>2</a:t>
            </a:r>
          </a:p>
        </p:txBody>
      </p:sp>
      <p:sp>
        <p:nvSpPr>
          <p:cNvPr id="5" name="TextBox 4">
            <a:extLst>
              <a:ext uri="{FF2B5EF4-FFF2-40B4-BE49-F238E27FC236}">
                <a16:creationId xmlns:a16="http://schemas.microsoft.com/office/drawing/2014/main" id="{F352277B-398B-51D6-06BA-665F344834BE}"/>
              </a:ext>
            </a:extLst>
          </p:cNvPr>
          <p:cNvSpPr txBox="1"/>
          <p:nvPr/>
        </p:nvSpPr>
        <p:spPr>
          <a:xfrm>
            <a:off x="2569486" y="4241526"/>
            <a:ext cx="757076" cy="594650"/>
          </a:xfrm>
          <a:prstGeom prst="rect">
            <a:avLst/>
          </a:prstGeom>
          <a:noFill/>
        </p:spPr>
        <p:txBody>
          <a:bodyPr wrap="square" rtlCol="0">
            <a:spAutoFit/>
          </a:bodyPr>
          <a:lstStyle/>
          <a:p>
            <a:r>
              <a:rPr lang="en-AU" sz="3264">
                <a:solidFill>
                  <a:schemeClr val="accent2">
                    <a:lumMod val="75000"/>
                  </a:schemeClr>
                </a:solidFill>
                <a:latin typeface="Aptos" panose="020B0004020202020204" pitchFamily="34" charset="0"/>
              </a:rPr>
              <a:t>3</a:t>
            </a:r>
          </a:p>
        </p:txBody>
      </p:sp>
      <p:sp>
        <p:nvSpPr>
          <p:cNvPr id="7" name="TextBox 6">
            <a:extLst>
              <a:ext uri="{FF2B5EF4-FFF2-40B4-BE49-F238E27FC236}">
                <a16:creationId xmlns:a16="http://schemas.microsoft.com/office/drawing/2014/main" id="{6E30B3E3-1416-22D9-3DC9-476E7199FCB0}"/>
              </a:ext>
            </a:extLst>
          </p:cNvPr>
          <p:cNvSpPr txBox="1"/>
          <p:nvPr/>
        </p:nvSpPr>
        <p:spPr>
          <a:xfrm>
            <a:off x="2245025" y="5087079"/>
            <a:ext cx="757076" cy="594650"/>
          </a:xfrm>
          <a:prstGeom prst="rect">
            <a:avLst/>
          </a:prstGeom>
          <a:noFill/>
        </p:spPr>
        <p:txBody>
          <a:bodyPr wrap="square" rtlCol="0">
            <a:spAutoFit/>
          </a:bodyPr>
          <a:lstStyle/>
          <a:p>
            <a:r>
              <a:rPr lang="en-AU" sz="3264">
                <a:solidFill>
                  <a:schemeClr val="accent2">
                    <a:lumMod val="75000"/>
                  </a:schemeClr>
                </a:solidFill>
                <a:latin typeface="Aptos" panose="020B0004020202020204" pitchFamily="34" charset="0"/>
              </a:rPr>
              <a:t>4</a:t>
            </a:r>
          </a:p>
        </p:txBody>
      </p:sp>
      <p:sp>
        <p:nvSpPr>
          <p:cNvPr id="15" name="Title 1">
            <a:extLst>
              <a:ext uri="{FF2B5EF4-FFF2-40B4-BE49-F238E27FC236}">
                <a16:creationId xmlns:a16="http://schemas.microsoft.com/office/drawing/2014/main" id="{9464AD9D-90FF-26A8-C55D-40CB3681F760}"/>
              </a:ext>
            </a:extLst>
          </p:cNvPr>
          <p:cNvSpPr>
            <a:spLocks noGrp="1"/>
          </p:cNvSpPr>
          <p:nvPr>
            <p:ph type="title"/>
          </p:nvPr>
        </p:nvSpPr>
        <p:spPr>
          <a:xfrm>
            <a:off x="457200" y="501335"/>
            <a:ext cx="11173930" cy="1462505"/>
          </a:xfrm>
        </p:spPr>
        <p:txBody>
          <a:bodyPr>
            <a:normAutofit fontScale="90000"/>
          </a:bodyPr>
          <a:lstStyle/>
          <a:p>
            <a:pPr>
              <a:lnSpc>
                <a:spcPct val="100000"/>
              </a:lnSpc>
              <a:spcBef>
                <a:spcPts val="600"/>
              </a:spcBef>
            </a:pPr>
            <a:r>
              <a:rPr lang="en-AU" sz="4000" b="1">
                <a:solidFill>
                  <a:srgbClr val="005CAB"/>
                </a:solidFill>
                <a:latin typeface="+mn-lt"/>
              </a:rPr>
              <a:t>Regulating for Results</a:t>
            </a:r>
            <a:br>
              <a:rPr lang="en-AU">
                <a:latin typeface="+mn-lt"/>
              </a:rPr>
            </a:br>
            <a:r>
              <a:rPr lang="en-AU" sz="2800">
                <a:solidFill>
                  <a:srgbClr val="008A96"/>
                </a:solidFill>
                <a:latin typeface="+mn-lt"/>
              </a:rPr>
              <a:t>Final Report: Trans</a:t>
            </a:r>
            <a:r>
              <a:rPr lang="en-AU" sz="2800">
                <a:solidFill>
                  <a:srgbClr val="0B8994"/>
                </a:solidFill>
                <a:latin typeface="+mn-lt"/>
              </a:rPr>
              <a:t>fo</a:t>
            </a:r>
            <a:r>
              <a:rPr lang="en-AU" sz="2800">
                <a:solidFill>
                  <a:srgbClr val="008A96"/>
                </a:solidFill>
                <a:latin typeface="+mn-lt"/>
              </a:rPr>
              <a:t>rming health professionals’ </a:t>
            </a:r>
            <a:br>
              <a:rPr lang="en-AU" sz="2800">
                <a:solidFill>
                  <a:srgbClr val="008A96"/>
                </a:solidFill>
                <a:latin typeface="+mn-lt"/>
              </a:rPr>
            </a:br>
            <a:r>
              <a:rPr lang="en-AU" sz="2800">
                <a:solidFill>
                  <a:srgbClr val="008A96"/>
                </a:solidFill>
                <a:latin typeface="+mn-lt"/>
              </a:rPr>
              <a:t>regulation in Australia</a:t>
            </a:r>
            <a:endParaRPr lang="en-US" sz="2200">
              <a:gradFill>
                <a:gsLst>
                  <a:gs pos="0">
                    <a:srgbClr val="000000">
                      <a:lumMod val="85000"/>
                      <a:lumOff val="15000"/>
                    </a:srgbClr>
                  </a:gs>
                  <a:gs pos="100000">
                    <a:srgbClr val="F0F1F1">
                      <a:lumMod val="10000"/>
                    </a:srgbClr>
                  </a:gs>
                </a:gsLst>
                <a:lin ang="0" scaled="1"/>
              </a:gradFill>
              <a:latin typeface="+mn-lt"/>
              <a:cs typeface="Arial"/>
            </a:endParaRPr>
          </a:p>
        </p:txBody>
      </p:sp>
      <p:sp>
        <p:nvSpPr>
          <p:cNvPr id="16" name="Arrow: Pentagon 15">
            <a:extLst>
              <a:ext uri="{FF2B5EF4-FFF2-40B4-BE49-F238E27FC236}">
                <a16:creationId xmlns:a16="http://schemas.microsoft.com/office/drawing/2014/main" id="{A782AEDA-E00C-572C-BFC0-7E27F7FA8160}"/>
              </a:ext>
            </a:extLst>
          </p:cNvPr>
          <p:cNvSpPr/>
          <p:nvPr/>
        </p:nvSpPr>
        <p:spPr>
          <a:xfrm>
            <a:off x="8626838" y="1128246"/>
            <a:ext cx="1679249" cy="472893"/>
          </a:xfrm>
          <a:prstGeom prst="homePlate">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005BAB"/>
                </a:solidFill>
                <a:effectLst/>
                <a:uLnTx/>
                <a:uFillTx/>
                <a:latin typeface="Aptos" panose="020B0004020202020204" pitchFamily="34" charset="0"/>
                <a:ea typeface="+mn-ea"/>
                <a:cs typeface="+mn-cs"/>
              </a:rPr>
              <a:t>Scan for Full Report</a:t>
            </a:r>
          </a:p>
        </p:txBody>
      </p:sp>
    </p:spTree>
    <p:extLst>
      <p:ext uri="{BB962C8B-B14F-4D97-AF65-F5344CB8AC3E}">
        <p14:creationId xmlns:p14="http://schemas.microsoft.com/office/powerpoint/2010/main" val="1602415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5DC7B228-94AA-354D-8E0A-D3D4BEBDF1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350553" cy="6858000"/>
          </a:xfrm>
          <a:prstGeom prst="rect">
            <a:avLst/>
          </a:prstGeom>
        </p:spPr>
      </p:pic>
      <p:grpSp>
        <p:nvGrpSpPr>
          <p:cNvPr id="42" name="Group 41">
            <a:extLst>
              <a:ext uri="{FF2B5EF4-FFF2-40B4-BE49-F238E27FC236}">
                <a16:creationId xmlns:a16="http://schemas.microsoft.com/office/drawing/2014/main" id="{03C53CC3-5E42-3946-B3C2-AC7C0B0F4859}"/>
              </a:ext>
            </a:extLst>
          </p:cNvPr>
          <p:cNvGrpSpPr/>
          <p:nvPr/>
        </p:nvGrpSpPr>
        <p:grpSpPr>
          <a:xfrm>
            <a:off x="185989" y="270816"/>
            <a:ext cx="4695661" cy="988300"/>
            <a:chOff x="827667" y="981548"/>
            <a:chExt cx="4695661" cy="988300"/>
          </a:xfrm>
        </p:grpSpPr>
        <p:sp>
          <p:nvSpPr>
            <p:cNvPr id="14" name="Rechteck"/>
            <p:cNvSpPr/>
            <p:nvPr/>
          </p:nvSpPr>
          <p:spPr>
            <a:xfrm>
              <a:off x="827667" y="982976"/>
              <a:ext cx="4695661" cy="984251"/>
            </a:xfrm>
            <a:prstGeom prst="rect">
              <a:avLst/>
            </a:prstGeom>
            <a:solidFill>
              <a:schemeClr val="bg1"/>
            </a:solidFill>
            <a:ln w="12700">
              <a:miter lim="400000"/>
            </a:ln>
          </p:spPr>
          <p:txBody>
            <a:bodyPr lIns="25400" tIns="25400" rIns="25400" bIns="25400" anchor="ct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AU" sz="1300" b="0" i="0" u="none" strike="noStrike" kern="1200" cap="none" spc="0" normalizeH="0" baseline="0" noProof="0">
                <a:ln>
                  <a:noFill/>
                </a:ln>
                <a:solidFill>
                  <a:srgbClr val="DCDEE0"/>
                </a:solidFill>
                <a:effectLst/>
                <a:uLnTx/>
                <a:uFillTx/>
                <a:latin typeface="Open Sans"/>
                <a:ea typeface="Open Sans"/>
                <a:cs typeface="Open Sans"/>
              </a:endParaRPr>
            </a:p>
          </p:txBody>
        </p:sp>
        <p:sp>
          <p:nvSpPr>
            <p:cNvPr id="18" name="Rechteck"/>
            <p:cNvSpPr/>
            <p:nvPr/>
          </p:nvSpPr>
          <p:spPr>
            <a:xfrm>
              <a:off x="827667" y="981548"/>
              <a:ext cx="986568" cy="988300"/>
            </a:xfrm>
            <a:prstGeom prst="rect">
              <a:avLst/>
            </a:prstGeom>
            <a:gradFill flip="none" rotWithShape="1">
              <a:gsLst>
                <a:gs pos="1000">
                  <a:srgbClr val="153A6E"/>
                </a:gs>
                <a:gs pos="100000">
                  <a:srgbClr val="005CAB"/>
                </a:gs>
              </a:gsLst>
              <a:lin ang="8100000" scaled="1"/>
              <a:tileRect/>
            </a:gradFill>
            <a:ln w="12700">
              <a:miter lim="400000"/>
            </a:ln>
          </p:spPr>
          <p:txBody>
            <a:bodyPr lIns="25400" tIns="25400" rIns="25400" bIns="25400" anchor="ct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AU" sz="1300" b="0" i="0" u="none" strike="noStrike" kern="1200" cap="none" spc="0" normalizeH="0" baseline="0" noProof="0">
                <a:ln>
                  <a:noFill/>
                </a:ln>
                <a:solidFill>
                  <a:srgbClr val="6E686F"/>
                </a:solidFill>
                <a:effectLst/>
                <a:uLnTx/>
                <a:uFillTx/>
                <a:latin typeface="Open Sans"/>
                <a:ea typeface="Open Sans"/>
                <a:cs typeface="Open Sans"/>
              </a:endParaRPr>
            </a:p>
          </p:txBody>
        </p:sp>
        <p:sp>
          <p:nvSpPr>
            <p:cNvPr id="8" name="Tequis magnam everunt re volupti ntiusament at et omnimo totatin venimus anturis explaut alique quatem qui utemquia dolo erum soluptas alite."/>
            <p:cNvSpPr txBox="1">
              <a:spLocks/>
            </p:cNvSpPr>
            <p:nvPr/>
          </p:nvSpPr>
          <p:spPr>
            <a:xfrm>
              <a:off x="2044251" y="1186253"/>
              <a:ext cx="3246074" cy="577699"/>
            </a:xfrm>
            <a:prstGeom prst="rect">
              <a:avLst/>
            </a:prstGeom>
          </p:spPr>
          <p:txBody>
            <a:bodyPr lIns="22860" tIns="22860" rIns="22860" bIns="22860" anchor="ctr">
              <a:noAutofit/>
            </a:bodyPr>
            <a:lstStyle>
              <a:lvl1pPr marL="0" indent="0" algn="l" defTabSz="1828709" rtl="0" eaLnBrk="1" latinLnBrk="0" hangingPunct="1">
                <a:lnSpc>
                  <a:spcPct val="110000"/>
                </a:lnSpc>
                <a:spcBef>
                  <a:spcPts val="0"/>
                </a:spcBef>
                <a:buSzTx/>
                <a:buFont typeface="Arial" panose="020B0604020202020204" pitchFamily="34" charset="0"/>
                <a:buNone/>
                <a:defRPr sz="2000" b="0" kern="1200" cap="none" spc="0">
                  <a:solidFill>
                    <a:srgbClr val="6E686F"/>
                  </a:solidFill>
                  <a:latin typeface="Open Sans"/>
                  <a:ea typeface="Open Sans"/>
                  <a:cs typeface="Open Sans"/>
                  <a:sym typeface="Open Sans"/>
                </a:defRPr>
              </a:lvl1pPr>
              <a:lvl2pPr marL="137153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2pPr>
              <a:lvl3pPr marL="2285886"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0" indent="0" algn="l" defTabSz="1828709"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AU" sz="3600" b="1" i="0" u="none" strike="noStrike" kern="1200" cap="none" spc="0" normalizeH="0" baseline="0" noProof="0">
                  <a:ln>
                    <a:noFill/>
                  </a:ln>
                  <a:solidFill>
                    <a:srgbClr val="005CAB"/>
                  </a:solidFill>
                  <a:effectLst/>
                  <a:uLnTx/>
                  <a:uFillTx/>
                  <a:latin typeface="Arial"/>
                  <a:ea typeface="Helvetica Neue UltraLight" charset="0"/>
                  <a:cs typeface="Calibri" panose="020F0502020204030204" pitchFamily="34" charset="0"/>
                  <a:sym typeface="Open Sans"/>
                </a:rPr>
                <a:t>Questions</a:t>
              </a:r>
            </a:p>
          </p:txBody>
        </p:sp>
        <p:sp>
          <p:nvSpPr>
            <p:cNvPr id="10" name="1"/>
            <p:cNvSpPr txBox="1">
              <a:spLocks/>
            </p:cNvSpPr>
            <p:nvPr/>
          </p:nvSpPr>
          <p:spPr>
            <a:xfrm>
              <a:off x="893675" y="1186253"/>
              <a:ext cx="854552" cy="746870"/>
            </a:xfrm>
            <a:prstGeom prst="rect">
              <a:avLst/>
            </a:prstGeom>
          </p:spPr>
          <p:txBody>
            <a:bodyPr lIns="27432" tIns="0" rIns="24383" bIns="182880" anchor="b" anchorCtr="0">
              <a:noAutofit/>
            </a:bodyPr>
            <a:lstStyle>
              <a:defPPr>
                <a:defRPr lang="en-US"/>
              </a:defPPr>
              <a:lvl1pPr indent="0" algn="ctr" defTabSz="1828709">
                <a:lnSpc>
                  <a:spcPts val="6800"/>
                </a:lnSpc>
                <a:spcBef>
                  <a:spcPts val="0"/>
                </a:spcBef>
                <a:buSzTx/>
                <a:buFont typeface="Arial" panose="020B0604020202020204" pitchFamily="34" charset="0"/>
                <a:buNone/>
                <a:defRPr sz="3600" b="1" spc="-215">
                  <a:solidFill>
                    <a:srgbClr val="FFFFFF"/>
                  </a:solidFill>
                  <a:latin typeface="+mj-lt"/>
                  <a:ea typeface="Helvetica Neue" charset="0"/>
                  <a:cs typeface="Helvetica Neue" charset="0"/>
                </a:defRPr>
              </a:lvl1pPr>
              <a:lvl2pPr marL="1371531"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2pPr>
              <a:lvl3pPr marL="2285886"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3pPr>
              <a:lvl4pPr marL="3200240"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4pPr>
              <a:lvl5pPr marL="4114594"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5pPr>
              <a:lvl6pPr marL="5028949" indent="-457177" defTabSz="1828709">
                <a:lnSpc>
                  <a:spcPct val="90000"/>
                </a:lnSpc>
                <a:spcBef>
                  <a:spcPts val="1000"/>
                </a:spcBef>
                <a:buFont typeface="Arial" panose="020B0604020202020204" pitchFamily="34" charset="0"/>
                <a:buChar char="•"/>
                <a:defRPr sz="3600"/>
              </a:lvl6pPr>
              <a:lvl7pPr marL="5943303" indent="-457177" defTabSz="1828709">
                <a:lnSpc>
                  <a:spcPct val="90000"/>
                </a:lnSpc>
                <a:spcBef>
                  <a:spcPts val="1000"/>
                </a:spcBef>
                <a:buFont typeface="Arial" panose="020B0604020202020204" pitchFamily="34" charset="0"/>
                <a:buChar char="•"/>
                <a:defRPr sz="3600"/>
              </a:lvl7pPr>
              <a:lvl8pPr marL="6857657" indent="-457177" defTabSz="1828709">
                <a:lnSpc>
                  <a:spcPct val="90000"/>
                </a:lnSpc>
                <a:spcBef>
                  <a:spcPts val="1000"/>
                </a:spcBef>
                <a:buFont typeface="Arial" panose="020B0604020202020204" pitchFamily="34" charset="0"/>
                <a:buChar char="•"/>
                <a:defRPr sz="3600"/>
              </a:lvl8pPr>
              <a:lvl9pPr marL="7772011" indent="-457177" defTabSz="1828709">
                <a:lnSpc>
                  <a:spcPct val="90000"/>
                </a:lnSpc>
                <a:spcBef>
                  <a:spcPts val="1000"/>
                </a:spcBef>
                <a:buFont typeface="Arial" panose="020B0604020202020204" pitchFamily="34" charset="0"/>
                <a:buChar char="•"/>
                <a:defRPr sz="3600"/>
              </a:lvl9pPr>
            </a:lstStyle>
            <a:p>
              <a:pPr marL="0" marR="0" lvl="0" indent="0" algn="ctr" defTabSz="1828709" rtl="0" eaLnBrk="1" fontAlgn="auto" latinLnBrk="0" hangingPunct="1">
                <a:lnSpc>
                  <a:spcPts val="6800"/>
                </a:lnSpc>
                <a:spcBef>
                  <a:spcPts val="0"/>
                </a:spcBef>
                <a:spcAft>
                  <a:spcPts val="0"/>
                </a:spcAft>
                <a:buClrTx/>
                <a:buSzTx/>
                <a:buFont typeface="Arial" panose="020B0604020202020204" pitchFamily="34" charset="0"/>
                <a:buNone/>
                <a:tabLst/>
                <a:defRPr/>
              </a:pPr>
              <a:endParaRPr kumimoji="0" lang="en-AU" sz="3600" b="1" i="0" u="none" strike="noStrike" kern="1200" cap="none" spc="-215" normalizeH="0" baseline="0" noProof="0">
                <a:ln>
                  <a:noFill/>
                </a:ln>
                <a:solidFill>
                  <a:srgbClr val="FFFFFF"/>
                </a:solidFill>
                <a:effectLst/>
                <a:uLnTx/>
                <a:uFillTx/>
                <a:latin typeface="Arial"/>
              </a:endParaRPr>
            </a:p>
            <a:p>
              <a:pPr marL="0" marR="0" lvl="0" indent="0" algn="ctr" defTabSz="1828709" rtl="0" eaLnBrk="1" fontAlgn="auto" latinLnBrk="0" hangingPunct="1">
                <a:lnSpc>
                  <a:spcPts val="6800"/>
                </a:lnSpc>
                <a:spcBef>
                  <a:spcPts val="0"/>
                </a:spcBef>
                <a:spcAft>
                  <a:spcPts val="0"/>
                </a:spcAft>
                <a:buClrTx/>
                <a:buSzTx/>
                <a:buFont typeface="Arial" panose="020B0604020202020204" pitchFamily="34" charset="0"/>
                <a:buNone/>
                <a:tabLst/>
                <a:defRPr/>
              </a:pPr>
              <a:endParaRPr kumimoji="0" lang="en-AU" sz="3600" b="1" i="0" u="none" strike="noStrike" kern="1200" cap="none" spc="-215" normalizeH="0" baseline="0" noProof="0">
                <a:ln>
                  <a:noFill/>
                </a:ln>
                <a:solidFill>
                  <a:srgbClr val="FFFFFF"/>
                </a:solidFill>
                <a:effectLst/>
                <a:uLnTx/>
                <a:uFillTx/>
                <a:latin typeface="Arial"/>
              </a:endParaRPr>
            </a:p>
            <a:p>
              <a:pPr marL="0" marR="0" lvl="0" indent="0" algn="ctr" defTabSz="1828709" rtl="0" eaLnBrk="1" fontAlgn="auto" latinLnBrk="0" hangingPunct="1">
                <a:lnSpc>
                  <a:spcPts val="6800"/>
                </a:lnSpc>
                <a:spcBef>
                  <a:spcPts val="0"/>
                </a:spcBef>
                <a:spcAft>
                  <a:spcPts val="0"/>
                </a:spcAft>
                <a:buClrTx/>
                <a:buSzTx/>
                <a:buFont typeface="Arial" panose="020B0604020202020204" pitchFamily="34" charset="0"/>
                <a:buNone/>
                <a:tabLst/>
                <a:defRPr/>
              </a:pPr>
              <a:endParaRPr kumimoji="0" lang="en-AU" sz="3600" b="1" i="0" u="none" strike="noStrike" kern="1200" cap="none" spc="-215" normalizeH="0" baseline="0" noProof="0">
                <a:ln>
                  <a:noFill/>
                </a:ln>
                <a:solidFill>
                  <a:srgbClr val="FFFFFF"/>
                </a:solidFill>
                <a:effectLst/>
                <a:uLnTx/>
                <a:uFillTx/>
                <a:latin typeface="Arial"/>
              </a:endParaRPr>
            </a:p>
            <a:p>
              <a:pPr marL="0" marR="0" lvl="0" indent="0" algn="ctr" defTabSz="1828709" rtl="0" eaLnBrk="1" fontAlgn="auto" latinLnBrk="0" hangingPunct="1">
                <a:lnSpc>
                  <a:spcPts val="6800"/>
                </a:lnSpc>
                <a:spcBef>
                  <a:spcPts val="0"/>
                </a:spcBef>
                <a:spcAft>
                  <a:spcPts val="0"/>
                </a:spcAft>
                <a:buClrTx/>
                <a:buSzTx/>
                <a:buFont typeface="Arial" panose="020B0604020202020204" pitchFamily="34" charset="0"/>
                <a:buNone/>
                <a:tabLst/>
                <a:defRPr/>
              </a:pPr>
              <a:r>
                <a:rPr kumimoji="0" lang="en-AU" sz="3600" b="1" i="0" u="none" strike="noStrike" kern="1200" cap="none" spc="-215" normalizeH="0" baseline="0" noProof="0">
                  <a:ln>
                    <a:noFill/>
                  </a:ln>
                  <a:solidFill>
                    <a:srgbClr val="FFFFFF"/>
                  </a:solidFill>
                  <a:effectLst/>
                  <a:uLnTx/>
                  <a:uFillTx/>
                  <a:latin typeface="Arial"/>
                </a:rPr>
                <a:t>?</a:t>
              </a:r>
            </a:p>
          </p:txBody>
        </p:sp>
      </p:grpSp>
      <p:sp>
        <p:nvSpPr>
          <p:cNvPr id="46" name="Tequis magnam everunt re volupti ntiusament at et omnimo totatin venimus anturis explaut alique quatem qui utemquia dolo erum soluptas alite.">
            <a:extLst>
              <a:ext uri="{FF2B5EF4-FFF2-40B4-BE49-F238E27FC236}">
                <a16:creationId xmlns:a16="http://schemas.microsoft.com/office/drawing/2014/main" id="{42A64ABF-94D2-F244-94B5-A85AE1F5B104}"/>
              </a:ext>
            </a:extLst>
          </p:cNvPr>
          <p:cNvSpPr txBox="1">
            <a:spLocks/>
          </p:cNvSpPr>
          <p:nvPr/>
        </p:nvSpPr>
        <p:spPr>
          <a:xfrm>
            <a:off x="7178220" y="4128006"/>
            <a:ext cx="3246074" cy="1084280"/>
          </a:xfrm>
          <a:prstGeom prst="rect">
            <a:avLst/>
          </a:prstGeom>
        </p:spPr>
        <p:txBody>
          <a:bodyPr lIns="22860" tIns="22860" rIns="22860" bIns="22860" anchor="ctr">
            <a:noAutofit/>
          </a:bodyPr>
          <a:lstStyle>
            <a:lvl1pPr marL="0" indent="0" algn="l" defTabSz="1828709" rtl="0" eaLnBrk="1" latinLnBrk="0" hangingPunct="1">
              <a:lnSpc>
                <a:spcPct val="120000"/>
              </a:lnSpc>
              <a:spcBef>
                <a:spcPts val="0"/>
              </a:spcBef>
              <a:buSzTx/>
              <a:buFont typeface="Arial" panose="020B0604020202020204" pitchFamily="34" charset="0"/>
              <a:buNone/>
              <a:defRPr sz="2600" b="0" kern="1200" cap="none" spc="0">
                <a:solidFill>
                  <a:srgbClr val="6E686F"/>
                </a:solidFill>
                <a:latin typeface="Open Sans"/>
                <a:ea typeface="Open Sans"/>
                <a:cs typeface="Open Sans"/>
                <a:sym typeface="Open Sans"/>
              </a:defRPr>
            </a:lvl1pPr>
            <a:lvl2pPr marL="137153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2pPr>
            <a:lvl3pPr marL="2285886"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0" indent="0" algn="l" defTabSz="1828709" rtl="0" eaLnBrk="1" fontAlgn="auto" latinLnBrk="0" hangingPunct="1">
              <a:lnSpc>
                <a:spcPct val="120000"/>
              </a:lnSpc>
              <a:spcBef>
                <a:spcPts val="1200"/>
              </a:spcBef>
              <a:spcAft>
                <a:spcPts val="0"/>
              </a:spcAft>
              <a:buClrTx/>
              <a:buSzTx/>
              <a:buFont typeface="Arial" panose="020B0604020202020204" pitchFamily="34" charset="0"/>
              <a:buNone/>
              <a:tabLst/>
              <a:defRPr/>
            </a:pPr>
            <a:endParaRPr kumimoji="0" lang="en-AU" sz="1300" b="0" i="0" u="none" strike="noStrike" kern="1200" cap="none" spc="0" normalizeH="0" baseline="0" noProof="0">
              <a:ln>
                <a:noFill/>
              </a:ln>
              <a:solidFill>
                <a:srgbClr val="000000"/>
              </a:solidFill>
              <a:effectLst/>
              <a:uLnTx/>
              <a:uFillTx/>
              <a:latin typeface="Arial"/>
              <a:ea typeface="Helvetica Neue" charset="0"/>
              <a:cs typeface="Helvetica Neue" charset="0"/>
              <a:sym typeface="Open Sans"/>
            </a:endParaRPr>
          </a:p>
        </p:txBody>
      </p:sp>
      <p:sp>
        <p:nvSpPr>
          <p:cNvPr id="48" name="Send some greetings…">
            <a:extLst>
              <a:ext uri="{FF2B5EF4-FFF2-40B4-BE49-F238E27FC236}">
                <a16:creationId xmlns:a16="http://schemas.microsoft.com/office/drawing/2014/main" id="{0DB207B3-5A44-8844-901C-ED673FD0A2E9}"/>
              </a:ext>
            </a:extLst>
          </p:cNvPr>
          <p:cNvSpPr txBox="1"/>
          <p:nvPr/>
        </p:nvSpPr>
        <p:spPr>
          <a:xfrm>
            <a:off x="7178220" y="2372612"/>
            <a:ext cx="3653903" cy="908130"/>
          </a:xfrm>
          <a:prstGeom prst="rect">
            <a:avLst/>
          </a:prstGeom>
          <a:ln w="12700">
            <a:miter lim="400000"/>
          </a:ln>
          <a:extLst>
            <a:ext uri="{C572A759-6A51-4108-AA02-DFA0A04FC94B}">
              <ma14:wrappingTextBoxFlag xmlns:ma14="http://schemas.microsoft.com/office/mac/drawingml/2011/main" xmlns="" val="1"/>
            </a:ext>
          </a:extLst>
        </p:spPr>
        <p:txBody>
          <a:bodyPr lIns="22860" rIns="2286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008A96"/>
              </a:solidFill>
              <a:effectLst/>
              <a:uLnTx/>
              <a:uFillTx/>
              <a:latin typeface="Arial"/>
              <a:ea typeface="Helvetica Neue UltraLight" charset="0"/>
              <a:cs typeface="Arial Hebrew Scholar Light" pitchFamily="2" charset="-79"/>
            </a:endParaRPr>
          </a:p>
        </p:txBody>
      </p:sp>
      <p:pic>
        <p:nvPicPr>
          <p:cNvPr id="3" name="Picture 2" descr="A group of medical professionals in scrubs">
            <a:extLst>
              <a:ext uri="{FF2B5EF4-FFF2-40B4-BE49-F238E27FC236}">
                <a16:creationId xmlns:a16="http://schemas.microsoft.com/office/drawing/2014/main" id="{D7534398-0B8F-62E2-4928-9EA3798B92F2}"/>
              </a:ext>
            </a:extLst>
          </p:cNvPr>
          <p:cNvPicPr>
            <a:picLocks noChangeAspect="1"/>
          </p:cNvPicPr>
          <p:nvPr/>
        </p:nvPicPr>
        <p:blipFill>
          <a:blip r:embed="rId4"/>
          <a:stretch>
            <a:fillRect/>
          </a:stretch>
        </p:blipFill>
        <p:spPr>
          <a:xfrm>
            <a:off x="5164630" y="-2087"/>
            <a:ext cx="8330074" cy="6860088"/>
          </a:xfrm>
          <a:prstGeom prst="rect">
            <a:avLst/>
          </a:prstGeom>
        </p:spPr>
      </p:pic>
      <p:sp>
        <p:nvSpPr>
          <p:cNvPr id="4" name="Slide Number Placeholder 3">
            <a:extLst>
              <a:ext uri="{FF2B5EF4-FFF2-40B4-BE49-F238E27FC236}">
                <a16:creationId xmlns:a16="http://schemas.microsoft.com/office/drawing/2014/main" id="{AFFB0647-1E08-A14E-5FE3-257C310D44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E7AC7D-DE47-D04B-810A-E333F322F2EB}" type="slidenum">
              <a:rPr kumimoji="0" lang="en-US"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0000">
                  <a:tint val="75000"/>
                </a:srgbClr>
              </a:solidFill>
              <a:effectLst/>
              <a:uLnTx/>
              <a:uFillTx/>
              <a:latin typeface="Arial"/>
              <a:ea typeface="+mn-ea"/>
              <a:cs typeface="+mn-cs"/>
            </a:endParaRPr>
          </a:p>
        </p:txBody>
      </p:sp>
    </p:spTree>
    <p:extLst>
      <p:ext uri="{BB962C8B-B14F-4D97-AF65-F5344CB8AC3E}">
        <p14:creationId xmlns:p14="http://schemas.microsoft.com/office/powerpoint/2010/main" val="1108207651"/>
      </p:ext>
    </p:extLst>
  </p:cSld>
  <p:clrMapOvr>
    <a:masterClrMapping/>
  </p:clrMapOvr>
</p:sld>
</file>

<file path=ppt/theme/theme1.xml><?xml version="1.0" encoding="utf-8"?>
<a:theme xmlns:a="http://schemas.openxmlformats.org/drawingml/2006/main" name="1_Office Theme">
  <a:themeElements>
    <a:clrScheme name="DoH New Brand">
      <a:dk1>
        <a:srgbClr val="000000"/>
      </a:dk1>
      <a:lt1>
        <a:srgbClr val="FFFFFF"/>
      </a:lt1>
      <a:dk2>
        <a:srgbClr val="6D6D70"/>
      </a:dk2>
      <a:lt2>
        <a:srgbClr val="F0F1F1"/>
      </a:lt2>
      <a:accent1>
        <a:srgbClr val="008A95"/>
      </a:accent1>
      <a:accent2>
        <a:srgbClr val="005BAB"/>
      </a:accent2>
      <a:accent3>
        <a:srgbClr val="A5A5A5"/>
      </a:accent3>
      <a:accent4>
        <a:srgbClr val="A11165"/>
      </a:accent4>
      <a:accent5>
        <a:srgbClr val="A7B12F"/>
      </a:accent5>
      <a:accent6>
        <a:srgbClr val="E1C50A"/>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HAC-powerpoint-2023" id="{3E62F053-8CE1-2749-9DEB-41FEC34C028D}" vid="{0596A3D3-6620-FF4B-8C30-47ED71F9099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92F82D97806848B542E113B02A3122" ma:contentTypeVersion="10" ma:contentTypeDescription="Create a new document." ma:contentTypeScope="" ma:versionID="21ef4a01cb967ed3dfd9f835af90fd91">
  <xsd:schema xmlns:xsd="http://www.w3.org/2001/XMLSchema" xmlns:xs="http://www.w3.org/2001/XMLSchema" xmlns:p="http://schemas.microsoft.com/office/2006/metadata/properties" xmlns:ns2="3b13fc3b-2fe3-4c31-9e94-d478d2f05b15" xmlns:ns3="91ee526b-40e8-4620-8d58-41c3b21608f0" targetNamespace="http://schemas.microsoft.com/office/2006/metadata/properties" ma:root="true" ma:fieldsID="5ea93471c2626a93d94af7d6571ff093" ns2:_="" ns3:_="">
    <xsd:import namespace="3b13fc3b-2fe3-4c31-9e94-d478d2f05b15"/>
    <xsd:import namespace="91ee526b-40e8-4620-8d58-41c3b21608f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13fc3b-2fe3-4c31-9e94-d478d2f05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1f2639b-c858-4899-842d-7aa02b9e3c42"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1ee526b-40e8-4620-8d58-41c3b21608f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8b9e85a-bdc1-4dca-b2e3-857d7030cffe}" ma:internalName="TaxCatchAll" ma:showField="CatchAllData" ma:web="91ee526b-40e8-4620-8d58-41c3b21608f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1ee526b-40e8-4620-8d58-41c3b21608f0" xsi:nil="true"/>
    <lcf76f155ced4ddcb4097134ff3c332f xmlns="3b13fc3b-2fe3-4c31-9e94-d478d2f05b1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C80ADD-F07D-4D96-82A5-191E9026D727}"/>
</file>

<file path=customXml/itemProps2.xml><?xml version="1.0" encoding="utf-8"?>
<ds:datastoreItem xmlns:ds="http://schemas.openxmlformats.org/officeDocument/2006/customXml" ds:itemID="{534CD665-5865-497F-8C3E-5F4522BA20A6}">
  <ds:schemaRefs>
    <ds:schemaRef ds:uri="a50184ad-9da9-4fa5-8dd6-37b02504f2d7"/>
    <ds:schemaRef ds:uri="f239bf2b-d600-4969-afd5-f1a24c25d3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D694823-3257-49FA-BB17-24D36815EE5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584</Words>
  <Application>Microsoft Office PowerPoint</Application>
  <PresentationFormat>Widescreen</PresentationFormat>
  <Paragraphs>71</Paragraphs>
  <Slides>7</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vt:i4>
      </vt:variant>
    </vt:vector>
  </HeadingPairs>
  <TitlesOfParts>
    <vt:vector size="17" baseType="lpstr">
      <vt:lpstr>Aptos</vt:lpstr>
      <vt:lpstr>Arial</vt:lpstr>
      <vt:lpstr>Calibri</vt:lpstr>
      <vt:lpstr>Courier New</vt:lpstr>
      <vt:lpstr>Helvetica</vt:lpstr>
      <vt:lpstr>Open Sans</vt:lpstr>
      <vt:lpstr>Segoe UI</vt:lpstr>
      <vt:lpstr>Symbol</vt:lpstr>
      <vt:lpstr>Times New Roman</vt:lpstr>
      <vt:lpstr>1_Office Theme</vt:lpstr>
      <vt:lpstr>PowerPoint Presentation</vt:lpstr>
      <vt:lpstr>Primary Care and Workforce Reviews Taskforce </vt:lpstr>
      <vt:lpstr>Independent review of health practitioner regulatory settings (Kruk Review)</vt:lpstr>
      <vt:lpstr>Aged care transition to practice program</vt:lpstr>
      <vt:lpstr>PowerPoint Presentation</vt:lpstr>
      <vt:lpstr>Regulating for Results Final Report: Transforming health professionals’  regulation in Australia</vt:lpstr>
      <vt:lpstr>PowerPoint Presentation</vt:lpstr>
    </vt:vector>
  </TitlesOfParts>
  <Company>Department of Health, Disability and Ageing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 Brianna</dc:creator>
  <cp:lastModifiedBy>HE, Brianna</cp:lastModifiedBy>
  <cp:revision>3</cp:revision>
  <dcterms:created xsi:type="dcterms:W3CDTF">2025-09-24T00:51:34Z</dcterms:created>
  <dcterms:modified xsi:type="dcterms:W3CDTF">2026-05-12T03:08:09Z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cd3e8b9-ffed-43a8-b7f4-cc2fa0382d36_Enabled">
    <vt:lpwstr>true</vt:lpwstr>
  </property>
  <property fmtid="{D5CDD505-2E9C-101B-9397-08002B2CF9AE}" pid="3" name="MSIP_Label_7cd3e8b9-ffed-43a8-b7f4-cc2fa0382d36_SetDate">
    <vt:lpwstr>2025-09-24T01:18:55Z</vt:lpwstr>
  </property>
  <property fmtid="{D5CDD505-2E9C-101B-9397-08002B2CF9AE}" pid="4" name="MSIP_Label_7cd3e8b9-ffed-43a8-b7f4-cc2fa0382d36_Method">
    <vt:lpwstr>Privileged</vt:lpwstr>
  </property>
  <property fmtid="{D5CDD505-2E9C-101B-9397-08002B2CF9AE}" pid="5" name="MSIP_Label_7cd3e8b9-ffed-43a8-b7f4-cc2fa0382d36_Name">
    <vt:lpwstr>O</vt:lpwstr>
  </property>
  <property fmtid="{D5CDD505-2E9C-101B-9397-08002B2CF9AE}" pid="6" name="MSIP_Label_7cd3e8b9-ffed-43a8-b7f4-cc2fa0382d36_SiteId">
    <vt:lpwstr>34a3929c-73cf-4954-abfe-147dc3517892</vt:lpwstr>
  </property>
  <property fmtid="{D5CDD505-2E9C-101B-9397-08002B2CF9AE}" pid="7" name="MSIP_Label_7cd3e8b9-ffed-43a8-b7f4-cc2fa0382d36_ActionId">
    <vt:lpwstr>2772b2c6-ec29-4184-ab59-fa83afee042a</vt:lpwstr>
  </property>
  <property fmtid="{D5CDD505-2E9C-101B-9397-08002B2CF9AE}" pid="8" name="MSIP_Label_7cd3e8b9-ffed-43a8-b7f4-cc2fa0382d36_ContentBits">
    <vt:lpwstr>3</vt:lpwstr>
  </property>
  <property fmtid="{D5CDD505-2E9C-101B-9397-08002B2CF9AE}" pid="9" name="MSIP_Label_7cd3e8b9-ffed-43a8-b7f4-cc2fa0382d36_Tag">
    <vt:lpwstr>10, 0, 1, 1</vt:lpwstr>
  </property>
  <property fmtid="{D5CDD505-2E9C-101B-9397-08002B2CF9AE}" pid="10" name="ClassificationContentMarkingFooterLocations">
    <vt:lpwstr>1_Office Theme:10</vt:lpwstr>
  </property>
  <property fmtid="{D5CDD505-2E9C-101B-9397-08002B2CF9AE}" pid="11" name="ClassificationContentMarkingFooterText">
    <vt:lpwstr>OFFICIAL</vt:lpwstr>
  </property>
  <property fmtid="{D5CDD505-2E9C-101B-9397-08002B2CF9AE}" pid="12" name="ClassificationContentMarkingHeaderLocations">
    <vt:lpwstr>1_Office Theme:9</vt:lpwstr>
  </property>
  <property fmtid="{D5CDD505-2E9C-101B-9397-08002B2CF9AE}" pid="13" name="ClassificationContentMarkingHeaderText">
    <vt:lpwstr>OFFICIAL</vt:lpwstr>
  </property>
  <property fmtid="{D5CDD505-2E9C-101B-9397-08002B2CF9AE}" pid="14" name="ContentTypeId">
    <vt:lpwstr>0x0101002E92F82D97806848B542E113B02A3122</vt:lpwstr>
  </property>
  <property fmtid="{D5CDD505-2E9C-101B-9397-08002B2CF9AE}" pid="15" name="MediaServiceImageTags">
    <vt:lpwstr/>
  </property>
</Properties>
</file>