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65" r:id="rId4"/>
    <p:sldId id="287" r:id="rId5"/>
    <p:sldId id="258" r:id="rId6"/>
    <p:sldId id="318" r:id="rId7"/>
    <p:sldId id="277" r:id="rId8"/>
    <p:sldId id="259" r:id="rId9"/>
    <p:sldId id="28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541B8E-DF31-5353-460E-6F7CEF7E59C0}" name="Boardroom" initials="B" userId="S::Boardroom@barrettwalker.onmicrosoft.com::2ddd1eb7-abe9-4cb2-9432-88817ed6ab2c" providerId="AD"/>
  <p188:author id="{46BB68E7-44DC-599B-93AE-6B9FEDFA80BC}" name="Fiona Landgren" initials="FL" userId="S::fiona.landgren@projecthealth.com.au::7d30fe15-0b0e-4399-9ebd-0ceedae086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09F"/>
    <a:srgbClr val="166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2B7CA-F18C-4B26-9EE2-9E8BE87D764F}" v="3" dt="2026-03-26T04:18:44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985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4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de,Sandra (Contractor)" userId="98b3b1c6-e3b1-43b1-9c08-7f3a35f5d5e1" providerId="ADAL" clId="{E93A52B1-947D-47BF-8C5E-9A09FF7C95CD}"/>
    <pc:docChg chg="modSld">
      <pc:chgData name="Code,Sandra (Contractor)" userId="98b3b1c6-e3b1-43b1-9c08-7f3a35f5d5e1" providerId="ADAL" clId="{E93A52B1-947D-47BF-8C5E-9A09FF7C95CD}" dt="2026-03-26T21:58:01.877" v="9" actId="20577"/>
      <pc:docMkLst>
        <pc:docMk/>
      </pc:docMkLst>
      <pc:sldChg chg="modNotes">
        <pc:chgData name="Code,Sandra (Contractor)" userId="98b3b1c6-e3b1-43b1-9c08-7f3a35f5d5e1" providerId="ADAL" clId="{E93A52B1-947D-47BF-8C5E-9A09FF7C95CD}" dt="2026-03-26T21:56:51.860" v="0" actId="20577"/>
        <pc:sldMkLst>
          <pc:docMk/>
          <pc:sldMk cId="2147845532" sldId="256"/>
        </pc:sldMkLst>
      </pc:sldChg>
      <pc:sldChg chg="modNotes">
        <pc:chgData name="Code,Sandra (Contractor)" userId="98b3b1c6-e3b1-43b1-9c08-7f3a35f5d5e1" providerId="ADAL" clId="{E93A52B1-947D-47BF-8C5E-9A09FF7C95CD}" dt="2026-03-26T21:57:24.812" v="4" actId="20577"/>
        <pc:sldMkLst>
          <pc:docMk/>
          <pc:sldMk cId="2238270295" sldId="258"/>
        </pc:sldMkLst>
      </pc:sldChg>
      <pc:sldChg chg="modNotes">
        <pc:chgData name="Code,Sandra (Contractor)" userId="98b3b1c6-e3b1-43b1-9c08-7f3a35f5d5e1" providerId="ADAL" clId="{E93A52B1-947D-47BF-8C5E-9A09FF7C95CD}" dt="2026-03-26T21:57:47.858" v="7" actId="20577"/>
        <pc:sldMkLst>
          <pc:docMk/>
          <pc:sldMk cId="2285213" sldId="259"/>
        </pc:sldMkLst>
      </pc:sldChg>
      <pc:sldChg chg="modNotes">
        <pc:chgData name="Code,Sandra (Contractor)" userId="98b3b1c6-e3b1-43b1-9c08-7f3a35f5d5e1" providerId="ADAL" clId="{E93A52B1-947D-47BF-8C5E-9A09FF7C95CD}" dt="2026-03-26T21:58:01.877" v="9" actId="20577"/>
        <pc:sldMkLst>
          <pc:docMk/>
          <pc:sldMk cId="1793880631" sldId="260"/>
        </pc:sldMkLst>
      </pc:sldChg>
      <pc:sldChg chg="modNotes">
        <pc:chgData name="Code,Sandra (Contractor)" userId="98b3b1c6-e3b1-43b1-9c08-7f3a35f5d5e1" providerId="ADAL" clId="{E93A52B1-947D-47BF-8C5E-9A09FF7C95CD}" dt="2026-03-26T21:57:06.949" v="2" actId="20577"/>
        <pc:sldMkLst>
          <pc:docMk/>
          <pc:sldMk cId="1344633937" sldId="265"/>
        </pc:sldMkLst>
      </pc:sldChg>
      <pc:sldChg chg="modNotes">
        <pc:chgData name="Code,Sandra (Contractor)" userId="98b3b1c6-e3b1-43b1-9c08-7f3a35f5d5e1" providerId="ADAL" clId="{E93A52B1-947D-47BF-8C5E-9A09FF7C95CD}" dt="2026-03-26T21:57:00.342" v="1" actId="20577"/>
        <pc:sldMkLst>
          <pc:docMk/>
          <pc:sldMk cId="965761040" sldId="267"/>
        </pc:sldMkLst>
      </pc:sldChg>
      <pc:sldChg chg="modNotes">
        <pc:chgData name="Code,Sandra (Contractor)" userId="98b3b1c6-e3b1-43b1-9c08-7f3a35f5d5e1" providerId="ADAL" clId="{E93A52B1-947D-47BF-8C5E-9A09FF7C95CD}" dt="2026-03-26T21:57:37.134" v="6" actId="20577"/>
        <pc:sldMkLst>
          <pc:docMk/>
          <pc:sldMk cId="132019191" sldId="277"/>
        </pc:sldMkLst>
      </pc:sldChg>
      <pc:sldChg chg="modNotes">
        <pc:chgData name="Code,Sandra (Contractor)" userId="98b3b1c6-e3b1-43b1-9c08-7f3a35f5d5e1" providerId="ADAL" clId="{E93A52B1-947D-47BF-8C5E-9A09FF7C95CD}" dt="2026-03-26T21:57:14.113" v="3" actId="20577"/>
        <pc:sldMkLst>
          <pc:docMk/>
          <pc:sldMk cId="2906707638" sldId="287"/>
        </pc:sldMkLst>
      </pc:sldChg>
      <pc:sldChg chg="modNotes">
        <pc:chgData name="Code,Sandra (Contractor)" userId="98b3b1c6-e3b1-43b1-9c08-7f3a35f5d5e1" providerId="ADAL" clId="{E93A52B1-947D-47BF-8C5E-9A09FF7C95CD}" dt="2026-03-26T21:57:55.961" v="8" actId="20577"/>
        <pc:sldMkLst>
          <pc:docMk/>
          <pc:sldMk cId="1176113505" sldId="289"/>
        </pc:sldMkLst>
      </pc:sldChg>
      <pc:sldChg chg="modNotes">
        <pc:chgData name="Code,Sandra (Contractor)" userId="98b3b1c6-e3b1-43b1-9c08-7f3a35f5d5e1" providerId="ADAL" clId="{E93A52B1-947D-47BF-8C5E-9A09FF7C95CD}" dt="2026-03-26T21:57:31.197" v="5" actId="20577"/>
        <pc:sldMkLst>
          <pc:docMk/>
          <pc:sldMk cId="2039237027" sldId="31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0D3271-4AFF-4C8B-00BE-AB54B08FD6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E9CF3-AEE7-37C9-A82F-E5A381373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4294-A3B1-4BC0-B8AD-B13B12CBC0C8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F2287-FAAA-593F-DFAF-CD2B8E49EA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F6800-A8DF-CD8F-726F-AF4204E1F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76D86-802D-4EBD-8B5E-03C5F233BF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9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E85E-9F84-4E66-9384-AB319FCC0C2D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68ACA-64EB-4605-9320-5F9FFA7B3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084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51435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034790"/>
            <a:ext cx="6096000" cy="3600450"/>
          </a:xfrm>
        </p:spPr>
        <p:txBody>
          <a:bodyPr/>
          <a:lstStyle/>
          <a:p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8ACA-64EB-4605-9320-5F9FFA7B384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3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29100"/>
            <a:ext cx="5486400" cy="3600450"/>
          </a:xfrm>
        </p:spPr>
        <p:txBody>
          <a:bodyPr/>
          <a:lstStyle/>
          <a:p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8ACA-64EB-4605-9320-5F9FFA7B384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74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8ACA-64EB-4605-9320-5F9FFA7B384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98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8ACA-64EB-4605-9320-5F9FFA7B384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18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8ACA-64EB-4605-9320-5F9FFA7B384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56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8ACA-64EB-4605-9320-5F9FFA7B384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822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C70B1-66F8-0494-7E02-96501AEDB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7178D-2B9F-E4F1-3356-BE602A632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46088"/>
            <a:ext cx="5486400" cy="30861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52221-A371-B43A-0AEE-5967638BD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714750"/>
            <a:ext cx="5486400" cy="4286250"/>
          </a:xfrm>
        </p:spPr>
        <p:txBody>
          <a:bodyPr/>
          <a:lstStyle/>
          <a:p>
            <a:endParaRPr lang="en-A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26EB9-50E1-9DB7-ED75-F8826B189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68ACA-64EB-4605-9320-5F9FFA7B384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6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8ACA-64EB-4605-9320-5F9FFA7B384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237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8ACA-64EB-4605-9320-5F9FFA7B384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4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8ACA-64EB-4605-9320-5F9FFA7B384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35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CB6E-BAAC-4B44-BB75-F69AD8468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4009D-1412-47D0-AA4C-4B22A5FC7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F7B65-B65E-497F-9C97-F4AFB3B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7D1C-7437-469E-8401-645BFE36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A6416-E95A-4D40-B5C1-EF243F92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91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A048-856F-4571-B81C-68026A2A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E62D4-17EB-48B4-A1F6-894614DFA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A84FC-13F4-48B9-9F9D-7933EB5B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E18FE-8797-4542-A270-14DFBCAA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29D55-F939-48DA-B298-893BB08F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87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A5CE5-2C9E-4733-BFAC-6E9451563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9440D-9C4C-4811-A13F-DC541C7C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E683E-09E7-48BE-B6BB-145ED4DA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0209-DCA8-491A-92C2-4177125C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E9BCC-D8C3-47C9-A39A-A90F1495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06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43EF-8668-4E31-A55F-46C419BC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3918D-0623-4B2A-ABBD-DF4B70E5E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7D841-8F7D-4CEC-8BDB-13DB9518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441A-EEDB-408D-8C48-8AC1DD86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B0A5-9540-49A5-BE76-71E6856B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81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D45B-40B2-4D00-82D7-5117F977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721B2-F302-4A1A-8333-597BCDA9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ADB3A-C117-455F-90B7-8D7919A9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9D99-A698-4B64-B180-436880F2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67733-BB79-4048-8423-50EA22A4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7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8228-6E95-4013-91FC-0BB041BC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086C-502C-44A5-9EAD-7A5A4307D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B8994-1E76-4A6A-9CC7-80EE6F7CB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E414C-8F1B-4FCE-B26D-9CAC4982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133D3-B5CC-45A2-96B4-C76B04A8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AAFE8-3EAF-4463-AEC5-CCEA6D64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13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BB0C-99AD-459E-8E03-ACE1E798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FC563-59E3-43B1-B74F-372B3323F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8CD8F-A661-46E6-9756-C01FE132D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EE809-D873-4804-8BEE-2878E8516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983FA-2454-42C2-BA0E-8CD030D0A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FE7E8-F3CF-49BF-9B8A-2F1C96B8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7FD07-E3DC-4AEB-B33E-18420BDF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93B4B-0EFA-43AA-8047-195CCDDF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92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4087-DE1E-4611-A24B-96A67974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FAC5-153E-490D-AEF7-B5941ACC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FB4FE-3E38-4C3D-BC6B-091E23C7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BF055-052F-48C1-ADB6-A095EF98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39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576DC-4B46-41E5-A5B0-0B4F646C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07731-BDF0-4F07-85C4-6D313AB9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8DE48-535C-442E-8A55-A25241D4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83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3B68-337D-4630-85D9-90B13048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A0B9-17B2-4435-A746-F21AF67BB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9E0D2-E277-4DDB-92C4-7CCFEDBC5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3B396-7957-4965-8F46-6421D4A8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C5835-EF88-4C4A-A18D-04F49503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97F44-B246-433D-AA96-142968E5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97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57FE-355D-47ED-A441-56C684BB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55224-BE80-4CAC-8F42-0BC3E3965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E96C1-760D-4FA8-94A3-C1ED3E4B4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57613-9015-4C54-B3F1-CA8BA3EA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9BB44-BF76-46F3-9E87-4E64D3C2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549AE-7D47-4954-BA7C-0CC43DBB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8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5AA65-36B7-41D2-ADA4-4503FBBA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70F89-1C83-4040-83D8-75071B2ED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D528-8D86-4B0D-A372-24548DEC4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E9C3-1D4B-4294-805D-4FC454F09C4E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82DB9-67B3-4401-BC25-0A944F2DF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227B0-D25C-4B81-9F9A-538DB187C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76008-D6D5-48B9-BB7D-50DBE51A1E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197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EF96D4-2CF9-499F-9C58-0A63604FB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7" b="41575"/>
          <a:stretch/>
        </p:blipFill>
        <p:spPr>
          <a:xfrm>
            <a:off x="0" y="0"/>
            <a:ext cx="12192000" cy="2701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076907-71FF-48DE-AA27-298725454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8" y="399690"/>
            <a:ext cx="6106069" cy="1901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259F11-8632-488D-89CC-A7C73751C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89" y="399690"/>
            <a:ext cx="3075677" cy="9687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5044AF-04A6-4886-BDDD-CF1A00CADAD4}"/>
              </a:ext>
            </a:extLst>
          </p:cNvPr>
          <p:cNvSpPr txBox="1"/>
          <p:nvPr/>
        </p:nvSpPr>
        <p:spPr>
          <a:xfrm>
            <a:off x="511628" y="3004457"/>
            <a:ext cx="1116874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16688D"/>
                </a:solidFill>
              </a:rPr>
              <a:t>ANZSOM OHN Nurse Recognition Program</a:t>
            </a:r>
          </a:p>
          <a:p>
            <a:pPr algn="ctr"/>
            <a:endParaRPr lang="en-US" sz="3300" b="1" dirty="0">
              <a:solidFill>
                <a:srgbClr val="16688D"/>
              </a:solidFill>
            </a:endParaRPr>
          </a:p>
          <a:p>
            <a:pPr algn="ctr"/>
            <a:r>
              <a:rPr lang="en-US" sz="4000" b="1" dirty="0">
                <a:solidFill>
                  <a:srgbClr val="16688D"/>
                </a:solidFill>
              </a:rPr>
              <a:t>27</a:t>
            </a:r>
            <a:r>
              <a:rPr lang="en-US" sz="4000" b="1" baseline="30000" dirty="0">
                <a:solidFill>
                  <a:srgbClr val="16688D"/>
                </a:solidFill>
              </a:rPr>
              <a:t>th</a:t>
            </a:r>
            <a:r>
              <a:rPr lang="en-US" sz="4000" b="1" dirty="0">
                <a:solidFill>
                  <a:srgbClr val="16688D"/>
                </a:solidFill>
              </a:rPr>
              <a:t> March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BB33C-4862-E351-6D0A-1582170D0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621" y="5168768"/>
            <a:ext cx="3105310" cy="9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4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5044AF-04A6-4886-BDDD-CF1A00CADAD4}"/>
              </a:ext>
            </a:extLst>
          </p:cNvPr>
          <p:cNvSpPr txBox="1"/>
          <p:nvPr/>
        </p:nvSpPr>
        <p:spPr>
          <a:xfrm>
            <a:off x="357660" y="674827"/>
            <a:ext cx="1154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6688D"/>
                </a:solidFill>
              </a:rPr>
              <a:t>www.anzsom.org.au/join</a:t>
            </a:r>
          </a:p>
        </p:txBody>
      </p:sp>
      <p:sp>
        <p:nvSpPr>
          <p:cNvPr id="7" name="website">
            <a:extLst>
              <a:ext uri="{FF2B5EF4-FFF2-40B4-BE49-F238E27FC236}">
                <a16:creationId xmlns:a16="http://schemas.microsoft.com/office/drawing/2014/main" id="{268421CB-C830-479B-BCD5-034EFA94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584" y="1900594"/>
            <a:ext cx="2914652" cy="5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AU" sz="2500" dirty="0">
                <a:solidFill>
                  <a:srgbClr val="16688D"/>
                </a:solidFill>
                <a:effectLst/>
                <a:latin typeface="Calibri Light"/>
                <a:ea typeface="Calibri"/>
                <a:cs typeface="Arial"/>
              </a:rPr>
              <a:t>www.anzsom.org.au</a:t>
            </a:r>
            <a:endParaRPr lang="en-AU" sz="2500" dirty="0">
              <a:solidFill>
                <a:srgbClr val="16688D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website icon" descr="Z:\2 PROJECT HEALTH General\4 PICTURES\Icons\internet_blue.png">
            <a:extLst>
              <a:ext uri="{FF2B5EF4-FFF2-40B4-BE49-F238E27FC236}">
                <a16:creationId xmlns:a16="http://schemas.microsoft.com/office/drawing/2014/main" id="{961C20DC-A3BF-4791-8E21-E50A5995E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32" y="1900594"/>
            <a:ext cx="722084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number">
            <a:extLst>
              <a:ext uri="{FF2B5EF4-FFF2-40B4-BE49-F238E27FC236}">
                <a16:creationId xmlns:a16="http://schemas.microsoft.com/office/drawing/2014/main" id="{7D351572-66BF-4FB5-B94B-AEB5D8E5A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586" y="3057356"/>
            <a:ext cx="2179849" cy="52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AU" sz="2500" dirty="0">
                <a:solidFill>
                  <a:srgbClr val="16688D"/>
                </a:solidFill>
                <a:effectLst/>
                <a:latin typeface="Calibri Light"/>
                <a:ea typeface="Calibri"/>
                <a:cs typeface="Arial"/>
              </a:rPr>
              <a:t>1300 666 515</a:t>
            </a:r>
            <a:endParaRPr lang="en-AU" sz="2500" dirty="0">
              <a:solidFill>
                <a:srgbClr val="16688D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15" name="phone icon" descr="Z:\2 PROJECT HEALTH General\4 PICTURES\Icons\phone-symbol-of-an-auricular-inside-a-circle_blue.png">
            <a:extLst>
              <a:ext uri="{FF2B5EF4-FFF2-40B4-BE49-F238E27FC236}">
                <a16:creationId xmlns:a16="http://schemas.microsoft.com/office/drawing/2014/main" id="{30F8FCE6-DA14-4572-B48A-B94910F20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34" y="3043791"/>
            <a:ext cx="71875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email">
            <a:extLst>
              <a:ext uri="{FF2B5EF4-FFF2-40B4-BE49-F238E27FC236}">
                <a16:creationId xmlns:a16="http://schemas.microsoft.com/office/drawing/2014/main" id="{58370EA3-2DCC-4594-9441-EADB452FF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170" y="1881029"/>
            <a:ext cx="3961959" cy="55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AU" sz="2500" dirty="0">
                <a:solidFill>
                  <a:srgbClr val="16688D"/>
                </a:solidFill>
                <a:effectLst/>
                <a:latin typeface="Calibri Light"/>
                <a:ea typeface="Calibri"/>
                <a:cs typeface="Arial"/>
              </a:rPr>
              <a:t>secretariat@anzsom.org.au</a:t>
            </a:r>
            <a:endParaRPr lang="en-AU" sz="2500" dirty="0">
              <a:solidFill>
                <a:srgbClr val="16688D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18" name="email" descr="Z:\2 PROJECT HEALTH General\4 PICTURES\Icons\closed-envelope-circle_Blue.png">
            <a:extLst>
              <a:ext uri="{FF2B5EF4-FFF2-40B4-BE49-F238E27FC236}">
                <a16:creationId xmlns:a16="http://schemas.microsoft.com/office/drawing/2014/main" id="{6924B4BB-14DB-4EBD-A8E6-B4A2AE53B9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17" y="1881029"/>
            <a:ext cx="71875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acebook">
            <a:extLst>
              <a:ext uri="{FF2B5EF4-FFF2-40B4-BE49-F238E27FC236}">
                <a16:creationId xmlns:a16="http://schemas.microsoft.com/office/drawing/2014/main" id="{74EA9370-AB7D-40CE-AA5D-B548C666C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586" y="4243505"/>
            <a:ext cx="2568824" cy="54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AU" sz="2500" dirty="0">
                <a:solidFill>
                  <a:srgbClr val="16688D"/>
                </a:solidFill>
                <a:effectLst/>
                <a:latin typeface="Calibri Light"/>
                <a:ea typeface="Calibri"/>
                <a:cs typeface="Arial"/>
              </a:rPr>
              <a:t>fb.com/</a:t>
            </a:r>
            <a:r>
              <a:rPr lang="en-AU" sz="2500" dirty="0" err="1">
                <a:solidFill>
                  <a:srgbClr val="16688D"/>
                </a:solidFill>
                <a:effectLst/>
                <a:latin typeface="Calibri Light"/>
                <a:ea typeface="Calibri"/>
                <a:cs typeface="Arial"/>
              </a:rPr>
              <a:t>anzsom</a:t>
            </a:r>
            <a:endParaRPr lang="en-AU" sz="2500" dirty="0">
              <a:solidFill>
                <a:srgbClr val="16688D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21" name="Picture 20" descr="Z:\2 PROJECT HEALTH General\4 PICTURES\Icons\facebook-logo-button_blue.png">
            <a:extLst>
              <a:ext uri="{FF2B5EF4-FFF2-40B4-BE49-F238E27FC236}">
                <a16:creationId xmlns:a16="http://schemas.microsoft.com/office/drawing/2014/main" id="{4E9FF96C-2C57-4B58-83D6-0E28AE7554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32" y="4243505"/>
            <a:ext cx="720419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linkedin">
            <a:extLst>
              <a:ext uri="{FF2B5EF4-FFF2-40B4-BE49-F238E27FC236}">
                <a16:creationId xmlns:a16="http://schemas.microsoft.com/office/drawing/2014/main" id="{91ED793C-7993-49D5-9995-75EB9323A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318" y="3023593"/>
            <a:ext cx="3046034" cy="5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AU" sz="2500" dirty="0">
                <a:solidFill>
                  <a:srgbClr val="16688D"/>
                </a:solidFill>
                <a:effectLst/>
                <a:latin typeface="Calibri Light"/>
                <a:ea typeface="Calibri"/>
                <a:cs typeface="Arial"/>
              </a:rPr>
              <a:t>linkedin.com/</a:t>
            </a:r>
            <a:r>
              <a:rPr lang="en-AU" sz="2500" dirty="0" err="1">
                <a:solidFill>
                  <a:srgbClr val="16688D"/>
                </a:solidFill>
                <a:effectLst/>
                <a:latin typeface="Calibri Light"/>
                <a:ea typeface="Calibri"/>
                <a:cs typeface="Arial"/>
              </a:rPr>
              <a:t>anzsom</a:t>
            </a:r>
            <a:endParaRPr lang="en-AU" sz="2500" dirty="0">
              <a:solidFill>
                <a:srgbClr val="16688D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24" name="Picture 23" descr="Z:\2 PROJECT HEALTH General\4 PICTURES\Icons\linkedin-button_blue.png">
            <a:extLst>
              <a:ext uri="{FF2B5EF4-FFF2-40B4-BE49-F238E27FC236}">
                <a16:creationId xmlns:a16="http://schemas.microsoft.com/office/drawing/2014/main" id="{124995FD-D1BD-48A5-803D-CFE538FA7C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17" y="3037159"/>
            <a:ext cx="720417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witter">
            <a:extLst>
              <a:ext uri="{FF2B5EF4-FFF2-40B4-BE49-F238E27FC236}">
                <a16:creationId xmlns:a16="http://schemas.microsoft.com/office/drawing/2014/main" id="{CC746A2A-997D-448E-A575-E1442326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170" y="4213485"/>
            <a:ext cx="2195899" cy="54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AU" sz="2500" dirty="0">
                <a:solidFill>
                  <a:srgbClr val="16688D"/>
                </a:solidFill>
                <a:effectLst/>
                <a:latin typeface="Calibri Light"/>
                <a:ea typeface="Calibri"/>
                <a:cs typeface="Arial"/>
              </a:rPr>
              <a:t>@</a:t>
            </a:r>
            <a:r>
              <a:rPr lang="en-AU" sz="2500" dirty="0" err="1">
                <a:solidFill>
                  <a:srgbClr val="16688D"/>
                </a:solidFill>
                <a:effectLst/>
                <a:latin typeface="Calibri Light"/>
                <a:ea typeface="Calibri"/>
                <a:cs typeface="Arial"/>
              </a:rPr>
              <a:t>anzsom_inc</a:t>
            </a:r>
            <a:endParaRPr lang="en-AU" sz="2500" dirty="0">
              <a:solidFill>
                <a:srgbClr val="16688D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27" name="Picture 26" descr="Z:\2 PROJECT HEALTH General\4 PICTURES\Icons\twitter-logo-button_blue.png">
            <a:extLst>
              <a:ext uri="{FF2B5EF4-FFF2-40B4-BE49-F238E27FC236}">
                <a16:creationId xmlns:a16="http://schemas.microsoft.com/office/drawing/2014/main" id="{A8B184A9-B6D9-4E11-A8BA-5AA8370E06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16" y="4213485"/>
            <a:ext cx="720418" cy="7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4274A71-99C7-4E38-1F23-DE2859AB4711}"/>
              </a:ext>
            </a:extLst>
          </p:cNvPr>
          <p:cNvGrpSpPr/>
          <p:nvPr/>
        </p:nvGrpSpPr>
        <p:grpSpPr>
          <a:xfrm>
            <a:off x="0" y="5821359"/>
            <a:ext cx="12192000" cy="1036641"/>
            <a:chOff x="0" y="0"/>
            <a:chExt cx="12192000" cy="10366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68BB93-C833-52D1-3062-B48B67D65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27" b="46687"/>
            <a:stretch/>
          </p:blipFill>
          <p:spPr>
            <a:xfrm>
              <a:off x="0" y="0"/>
              <a:ext cx="12192000" cy="10366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B22EFC-F6D4-BD09-A9E1-7C24E1B62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8" y="217638"/>
              <a:ext cx="2089406" cy="6507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401197-4B32-8A81-8153-2232C890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726" y="217638"/>
              <a:ext cx="2194936" cy="691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88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5044AF-04A6-4886-BDDD-CF1A00CADAD4}"/>
              </a:ext>
            </a:extLst>
          </p:cNvPr>
          <p:cNvSpPr txBox="1"/>
          <p:nvPr/>
        </p:nvSpPr>
        <p:spPr>
          <a:xfrm>
            <a:off x="417137" y="605421"/>
            <a:ext cx="1135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6688D"/>
                </a:solidFill>
              </a:rPr>
              <a:t>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9E5CB-2721-4610-BC10-430C0FC3DF72}"/>
              </a:ext>
            </a:extLst>
          </p:cNvPr>
          <p:cNvSpPr txBox="1"/>
          <p:nvPr/>
        </p:nvSpPr>
        <p:spPr>
          <a:xfrm>
            <a:off x="417137" y="1686048"/>
            <a:ext cx="1135772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ACOHN Competency Standards established 1991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2012 – established Nurse Liaison role in Executive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ASM 2017 – initial workshop 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ASM 2018 – meeting involving ANMF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2019 – formally established Nurse Strategy Group 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2020 – worked with other stakeholders in tertiary education and AIHS. Resulting in decision to focus on competencies as the starting point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2021-22 – Standard development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March 2023 – Competency Standards and Recognition Program launched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90DA35-A422-B2AF-0B8B-0744B31A1108}"/>
              </a:ext>
            </a:extLst>
          </p:cNvPr>
          <p:cNvGrpSpPr/>
          <p:nvPr/>
        </p:nvGrpSpPr>
        <p:grpSpPr>
          <a:xfrm>
            <a:off x="0" y="5821359"/>
            <a:ext cx="12192000" cy="1036641"/>
            <a:chOff x="0" y="0"/>
            <a:chExt cx="12192000" cy="10366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0D2D43-3708-40C5-B804-B03835753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27" b="46687"/>
            <a:stretch/>
          </p:blipFill>
          <p:spPr>
            <a:xfrm>
              <a:off x="0" y="0"/>
              <a:ext cx="12192000" cy="10366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33CAA0-3F66-936A-54C6-C41A37389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8" y="217638"/>
              <a:ext cx="2089406" cy="6507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152196-FC72-6019-0EA6-99C864B3E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726" y="217638"/>
              <a:ext cx="2194936" cy="691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76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5C5DCE-49AB-9FB9-D06E-779654F48BC4}"/>
              </a:ext>
            </a:extLst>
          </p:cNvPr>
          <p:cNvGrpSpPr/>
          <p:nvPr/>
        </p:nvGrpSpPr>
        <p:grpSpPr>
          <a:xfrm>
            <a:off x="0" y="5821359"/>
            <a:ext cx="12192000" cy="1036641"/>
            <a:chOff x="0" y="0"/>
            <a:chExt cx="12192000" cy="10366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EF96D4-2CF9-499F-9C58-0A63604FB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27" b="46687"/>
            <a:stretch/>
          </p:blipFill>
          <p:spPr>
            <a:xfrm>
              <a:off x="0" y="0"/>
              <a:ext cx="12192000" cy="103664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076907-71FF-48DE-AA27-298725454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8" y="217638"/>
              <a:ext cx="2089406" cy="6507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259F11-8632-488D-89CC-A7C73751C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726" y="217638"/>
              <a:ext cx="2194936" cy="691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F5044AF-04A6-4886-BDDD-CF1A00CADAD4}"/>
              </a:ext>
            </a:extLst>
          </p:cNvPr>
          <p:cNvSpPr txBox="1"/>
          <p:nvPr/>
        </p:nvSpPr>
        <p:spPr>
          <a:xfrm>
            <a:off x="417137" y="590607"/>
            <a:ext cx="1135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6688D"/>
                </a:solidFill>
              </a:rPr>
              <a:t>Why a Recognition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9E5CB-2721-4610-BC10-430C0FC3DF72}"/>
              </a:ext>
            </a:extLst>
          </p:cNvPr>
          <p:cNvSpPr txBox="1"/>
          <p:nvPr/>
        </p:nvSpPr>
        <p:spPr>
          <a:xfrm>
            <a:off x="417137" y="1658527"/>
            <a:ext cx="1135772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To establish professional recognition for occupational health nurses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To sustain a high standard of professional practice among occupational health nurses 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To establish ANZSOM as the lead body for OHN recognition and development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To support employers in securing suitably qualified and skilled OHNs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To facilitate access to suitable postgraduate training for nurses seeking a career in occupational health nursing </a:t>
            </a:r>
          </a:p>
        </p:txBody>
      </p:sp>
    </p:spTree>
    <p:extLst>
      <p:ext uri="{BB962C8B-B14F-4D97-AF65-F5344CB8AC3E}">
        <p14:creationId xmlns:p14="http://schemas.microsoft.com/office/powerpoint/2010/main" val="134463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5044AF-04A6-4886-BDDD-CF1A00CADAD4}"/>
              </a:ext>
            </a:extLst>
          </p:cNvPr>
          <p:cNvSpPr txBox="1"/>
          <p:nvPr/>
        </p:nvSpPr>
        <p:spPr>
          <a:xfrm>
            <a:off x="417137" y="590608"/>
            <a:ext cx="1135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668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features of the Recognition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9E5CB-2721-4610-BC10-430C0FC3DF72}"/>
              </a:ext>
            </a:extLst>
          </p:cNvPr>
          <p:cNvSpPr txBox="1"/>
          <p:nvPr/>
        </p:nvSpPr>
        <p:spPr>
          <a:xfrm>
            <a:off x="417137" y="1717129"/>
            <a:ext cx="113577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ANZSOM members only – a key benefit of being involved in ANZSOM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Robust and transparent governance process – overseen by a voluntary Governance 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Committee comprising experts in education and professional certification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Robust assessment process based on Guidelines and agreed </a:t>
            </a:r>
            <a:br>
              <a:rPr lang="en-US" sz="25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Standards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Provides recognition for 3-years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Enables recognized OHN’s to identify themselves and </a:t>
            </a:r>
            <a:br>
              <a:rPr lang="en-US" sz="25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promote their expertise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A92901-4DBE-A8FD-8F65-AA21D8951C41}"/>
              </a:ext>
            </a:extLst>
          </p:cNvPr>
          <p:cNvGrpSpPr/>
          <p:nvPr/>
        </p:nvGrpSpPr>
        <p:grpSpPr>
          <a:xfrm>
            <a:off x="0" y="5821359"/>
            <a:ext cx="12192000" cy="1036641"/>
            <a:chOff x="0" y="0"/>
            <a:chExt cx="12192000" cy="10366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B96158-AED3-7EBB-A2DC-6A051F647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27" b="46687"/>
            <a:stretch/>
          </p:blipFill>
          <p:spPr>
            <a:xfrm>
              <a:off x="0" y="0"/>
              <a:ext cx="12192000" cy="10366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DCB3C4-CFE8-099B-1A5E-47D17BAC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8" y="217638"/>
              <a:ext cx="2089406" cy="6507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5BD38E-4DB6-91CC-4AEB-6F4DAEE52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726" y="217638"/>
              <a:ext cx="2194936" cy="691356"/>
            </a:xfrm>
            <a:prstGeom prst="rect">
              <a:avLst/>
            </a:prstGeom>
          </p:spPr>
        </p:pic>
      </p:grpSp>
      <p:pic>
        <p:nvPicPr>
          <p:cNvPr id="8" name="Picture 7" descr="A yellow circle with a map and text&#10;&#10;Description automatically generated">
            <a:extLst>
              <a:ext uri="{FF2B5EF4-FFF2-40B4-BE49-F238E27FC236}">
                <a16:creationId xmlns:a16="http://schemas.microsoft.com/office/drawing/2014/main" id="{6FDA7BF6-0EA8-8986-8775-C90E8C461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96" y="3365667"/>
            <a:ext cx="2111933" cy="21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0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685422-79B1-477C-76AB-F0AB0F4FC482}"/>
              </a:ext>
            </a:extLst>
          </p:cNvPr>
          <p:cNvSpPr txBox="1"/>
          <p:nvPr/>
        </p:nvSpPr>
        <p:spPr>
          <a:xfrm>
            <a:off x="444833" y="432073"/>
            <a:ext cx="110838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dirty="0">
                <a:solidFill>
                  <a:srgbClr val="16688D"/>
                </a:solidFill>
                <a:cs typeface="Arial" panose="020B0604020202020204" pitchFamily="34" charset="0"/>
              </a:rPr>
              <a:t>ANZSOM professional framework for OHNs</a:t>
            </a:r>
            <a:endParaRPr lang="en-AU" sz="4400" dirty="0"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A603F5-D979-32FC-B71C-F739FC166BEB}"/>
              </a:ext>
            </a:extLst>
          </p:cNvPr>
          <p:cNvGrpSpPr/>
          <p:nvPr/>
        </p:nvGrpSpPr>
        <p:grpSpPr>
          <a:xfrm>
            <a:off x="0" y="5821359"/>
            <a:ext cx="12192000" cy="1036641"/>
            <a:chOff x="0" y="0"/>
            <a:chExt cx="12192000" cy="10366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BA3D55-8267-EA5B-88FB-FDCB83A55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27" b="46687"/>
            <a:stretch/>
          </p:blipFill>
          <p:spPr>
            <a:xfrm>
              <a:off x="0" y="0"/>
              <a:ext cx="12192000" cy="10366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CB12FB-5F83-DBDC-6F10-EE0731D5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8" y="217638"/>
              <a:ext cx="2089406" cy="6507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7D8857-8579-805E-1387-4704BBD5D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726" y="217638"/>
              <a:ext cx="2194936" cy="69135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086AC23-97E0-1848-B4EE-90BF99C65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3041" y="1525863"/>
            <a:ext cx="6345918" cy="39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7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472EA-7EA7-8618-6CFD-AA999BECC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D670CB-4B76-B8B3-C748-2AE2D4AFAAF1}"/>
              </a:ext>
            </a:extLst>
          </p:cNvPr>
          <p:cNvSpPr txBox="1"/>
          <p:nvPr/>
        </p:nvSpPr>
        <p:spPr>
          <a:xfrm>
            <a:off x="549333" y="1463970"/>
            <a:ext cx="1108531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rgbClr val="1668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1: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Legislation, standards, codes of practice and guidelines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rgbClr val="1668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2: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Principles of occupational health nursing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rgbClr val="1668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3: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Collaboration and communication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rgbClr val="1668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4: 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Prevention of work-related illness and injury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rgbClr val="1668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5: 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Managing injury and illness and return to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rgbClr val="1668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6: 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Promoting worker health and wellbeing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rgbClr val="1668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7: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Quality and continuous improvement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9741D6-4F84-2C14-E4A6-C820DB9CC1C9}"/>
              </a:ext>
            </a:extLst>
          </p:cNvPr>
          <p:cNvGrpSpPr/>
          <p:nvPr/>
        </p:nvGrpSpPr>
        <p:grpSpPr>
          <a:xfrm>
            <a:off x="0" y="5821359"/>
            <a:ext cx="12192000" cy="1036641"/>
            <a:chOff x="0" y="0"/>
            <a:chExt cx="12192000" cy="10366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85899E-7CD7-6036-79BE-A591B8EA1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27" b="46687"/>
            <a:stretch/>
          </p:blipFill>
          <p:spPr>
            <a:xfrm>
              <a:off x="0" y="0"/>
              <a:ext cx="12192000" cy="10366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423B2A-179C-E951-735C-C76F23FE2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8" y="217638"/>
              <a:ext cx="2089406" cy="6507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95580-887D-AA48-1039-0F2748F21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726" y="217638"/>
              <a:ext cx="2194936" cy="69135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D33F5-2424-C55E-B0AA-4863CED13424}"/>
              </a:ext>
            </a:extLst>
          </p:cNvPr>
          <p:cNvSpPr txBox="1"/>
          <p:nvPr/>
        </p:nvSpPr>
        <p:spPr>
          <a:xfrm>
            <a:off x="549334" y="449810"/>
            <a:ext cx="10979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16688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Competency standards for occupational health nurses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7CA48E-DBD5-43CF-7B4B-FB941908BAD1}"/>
              </a:ext>
            </a:extLst>
          </p:cNvPr>
          <p:cNvGrpSpPr/>
          <p:nvPr/>
        </p:nvGrpSpPr>
        <p:grpSpPr>
          <a:xfrm>
            <a:off x="5736000" y="5997679"/>
            <a:ext cx="720000" cy="684000"/>
            <a:chOff x="5863549" y="5049838"/>
            <a:chExt cx="720000" cy="684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B24A5D-89D8-CABC-CC03-4A7F4AABEB8E}"/>
                </a:ext>
              </a:extLst>
            </p:cNvPr>
            <p:cNvSpPr/>
            <p:nvPr/>
          </p:nvSpPr>
          <p:spPr>
            <a:xfrm>
              <a:off x="5863549" y="5049838"/>
              <a:ext cx="720000" cy="6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4006D095-F1D4-6DAC-8180-BB8ECB9BD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8076" y="5074344"/>
              <a:ext cx="650947" cy="63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923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B66CDD-E74C-F8D2-86AB-3E896789A332}"/>
              </a:ext>
            </a:extLst>
          </p:cNvPr>
          <p:cNvSpPr txBox="1"/>
          <p:nvPr/>
        </p:nvSpPr>
        <p:spPr>
          <a:xfrm>
            <a:off x="530942" y="430399"/>
            <a:ext cx="6097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dirty="0">
                <a:solidFill>
                  <a:srgbClr val="16688D"/>
                </a:solidFill>
                <a:cs typeface="Arial" panose="020B0604020202020204" pitchFamily="34" charset="0"/>
              </a:rPr>
              <a:t>Scope of OHN practice</a:t>
            </a:r>
            <a:endParaRPr lang="en-AU" sz="4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DAB81B-8F7E-6934-355B-96607FECFC5E}"/>
              </a:ext>
            </a:extLst>
          </p:cNvPr>
          <p:cNvGrpSpPr/>
          <p:nvPr/>
        </p:nvGrpSpPr>
        <p:grpSpPr>
          <a:xfrm>
            <a:off x="0" y="5821359"/>
            <a:ext cx="12192000" cy="1036641"/>
            <a:chOff x="0" y="0"/>
            <a:chExt cx="12192000" cy="10366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061D8D-46D4-1116-0B75-6A26E4A98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27" b="46687"/>
            <a:stretch/>
          </p:blipFill>
          <p:spPr>
            <a:xfrm>
              <a:off x="0" y="0"/>
              <a:ext cx="12192000" cy="10366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6BFD43-EEA6-6886-5824-6304E4DFF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8" y="217638"/>
              <a:ext cx="2089406" cy="6507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B8A995-5377-B7EB-6A6A-89A73DEF9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726" y="217638"/>
              <a:ext cx="2194936" cy="69135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0F2A6-B08F-3AD5-882D-305E01DBC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155" y="1411030"/>
            <a:ext cx="8650841" cy="41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5044AF-04A6-4886-BDDD-CF1A00CADAD4}"/>
              </a:ext>
            </a:extLst>
          </p:cNvPr>
          <p:cNvSpPr txBox="1"/>
          <p:nvPr/>
        </p:nvSpPr>
        <p:spPr>
          <a:xfrm>
            <a:off x="476718" y="581020"/>
            <a:ext cx="1154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6688D"/>
                </a:solidFill>
              </a:rPr>
              <a:t>Recognition requirements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CEDED1-EE11-4ED9-EB5E-CCCDBE74F96A}"/>
              </a:ext>
            </a:extLst>
          </p:cNvPr>
          <p:cNvGrpSpPr/>
          <p:nvPr/>
        </p:nvGrpSpPr>
        <p:grpSpPr>
          <a:xfrm>
            <a:off x="0" y="5821359"/>
            <a:ext cx="12192000" cy="1036641"/>
            <a:chOff x="0" y="0"/>
            <a:chExt cx="12192000" cy="10366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F6686C-0C9F-EC93-41DF-9731839E8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27" b="46687"/>
            <a:stretch/>
          </p:blipFill>
          <p:spPr>
            <a:xfrm>
              <a:off x="0" y="0"/>
              <a:ext cx="12192000" cy="10366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9A8B76-21FA-5BD2-49E5-4285CC98D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8" y="217638"/>
              <a:ext cx="2089406" cy="6507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57DE66-8CB2-4914-CAA9-0C361A5BC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726" y="217638"/>
              <a:ext cx="2194936" cy="69135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8016B86-6BB1-128A-FCF5-5DBE346FA5C5}"/>
              </a:ext>
            </a:extLst>
          </p:cNvPr>
          <p:cNvSpPr txBox="1"/>
          <p:nvPr/>
        </p:nvSpPr>
        <p:spPr>
          <a:xfrm>
            <a:off x="476718" y="1608446"/>
            <a:ext cx="11144000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Professional</a:t>
            </a:r>
            <a:r>
              <a:rPr lang="en-US" sz="2500" spc="-3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nursing q</a:t>
            </a:r>
            <a:r>
              <a:rPr lang="en-US" sz="25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ualifications</a:t>
            </a:r>
            <a:endParaRPr lang="en-AU" sz="25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Current professional nursing registration</a:t>
            </a:r>
            <a:endParaRPr lang="en-AU" sz="25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Current employment in the</a:t>
            </a:r>
            <a:r>
              <a:rPr lang="en-US" sz="25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f</a:t>
            </a:r>
            <a:r>
              <a:rPr lang="en-US" sz="25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ield of occupational health</a:t>
            </a:r>
            <a:endParaRPr lang="en-AU" sz="25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Competency in occupational health nursing demonstrated through</a:t>
            </a:r>
            <a:endParaRPr lang="en-AU" sz="25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Additional qualifications and training</a:t>
            </a:r>
            <a:endParaRPr lang="en-AU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Professional</a:t>
            </a:r>
            <a:r>
              <a:rPr lang="en-US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xperience</a:t>
            </a:r>
            <a:endParaRPr lang="en-AU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Referees</a:t>
            </a:r>
            <a:endParaRPr lang="en-AU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Self-assessment against the ANZSOM OHN Competency Standards with supporting evidence </a:t>
            </a:r>
            <a:endParaRPr lang="en-AU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09B08-6F9B-440D-3A92-A4BFD8DF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BF85607-28CF-22F2-A9B1-8BCC9B265867}"/>
              </a:ext>
            </a:extLst>
          </p:cNvPr>
          <p:cNvSpPr txBox="1"/>
          <p:nvPr/>
        </p:nvSpPr>
        <p:spPr>
          <a:xfrm>
            <a:off x="476718" y="581020"/>
            <a:ext cx="1154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6688D"/>
                </a:solidFill>
              </a:rPr>
              <a:t>Currently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D55CCC-D58E-9741-CC0A-1D01C5A08F1E}"/>
              </a:ext>
            </a:extLst>
          </p:cNvPr>
          <p:cNvGrpSpPr/>
          <p:nvPr/>
        </p:nvGrpSpPr>
        <p:grpSpPr>
          <a:xfrm>
            <a:off x="0" y="5821359"/>
            <a:ext cx="12192000" cy="1036641"/>
            <a:chOff x="0" y="0"/>
            <a:chExt cx="12192000" cy="10366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68BED1-171A-6B35-EF1B-759620A58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27" b="46687"/>
            <a:stretch/>
          </p:blipFill>
          <p:spPr>
            <a:xfrm>
              <a:off x="0" y="0"/>
              <a:ext cx="12192000" cy="10366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82E184-A84F-8A8C-1497-5CAFA2F74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8" y="217638"/>
              <a:ext cx="2089406" cy="6507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BD67D3-6ACB-64E7-436B-7CCD53C4C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726" y="217638"/>
              <a:ext cx="2194936" cy="69135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EB7AFE4-65E5-46F7-A713-6131782D8ACE}"/>
              </a:ext>
            </a:extLst>
          </p:cNvPr>
          <p:cNvSpPr txBox="1"/>
          <p:nvPr/>
        </p:nvSpPr>
        <p:spPr>
          <a:xfrm>
            <a:off x="476718" y="1608446"/>
            <a:ext cx="11144000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5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Currently 5 Recognised OHN since 2023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5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19  OHN in progress, </a:t>
            </a:r>
            <a:endParaRPr lang="en-AU" sz="2500" dirty="0"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5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OHN Membership has increased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5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20% of OHN in ANZSOM</a:t>
            </a:r>
          </a:p>
        </p:txBody>
      </p:sp>
    </p:spTree>
    <p:extLst>
      <p:ext uri="{BB962C8B-B14F-4D97-AF65-F5344CB8AC3E}">
        <p14:creationId xmlns:p14="http://schemas.microsoft.com/office/powerpoint/2010/main" val="117611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2F82D97806848B542E113B02A3122" ma:contentTypeVersion="10" ma:contentTypeDescription="Create a new document." ma:contentTypeScope="" ma:versionID="21ef4a01cb967ed3dfd9f835af90fd91">
  <xsd:schema xmlns:xsd="http://www.w3.org/2001/XMLSchema" xmlns:xs="http://www.w3.org/2001/XMLSchema" xmlns:p="http://schemas.microsoft.com/office/2006/metadata/properties" xmlns:ns2="3b13fc3b-2fe3-4c31-9e94-d478d2f05b15" xmlns:ns3="91ee526b-40e8-4620-8d58-41c3b21608f0" targetNamespace="http://schemas.microsoft.com/office/2006/metadata/properties" ma:root="true" ma:fieldsID="5ea93471c2626a93d94af7d6571ff093" ns2:_="" ns3:_="">
    <xsd:import namespace="3b13fc3b-2fe3-4c31-9e94-d478d2f05b15"/>
    <xsd:import namespace="91ee526b-40e8-4620-8d58-41c3b2160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3fc3b-2fe3-4c31-9e94-d478d2f05b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1f2639b-c858-4899-842d-7aa02b9e3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e526b-40e8-4620-8d58-41c3b21608f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8b9e85a-bdc1-4dca-b2e3-857d7030cffe}" ma:internalName="TaxCatchAll" ma:showField="CatchAllData" ma:web="91ee526b-40e8-4620-8d58-41c3b21608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13fc3b-2fe3-4c31-9e94-d478d2f05b15">
      <Terms xmlns="http://schemas.microsoft.com/office/infopath/2007/PartnerControls"/>
    </lcf76f155ced4ddcb4097134ff3c332f>
    <TaxCatchAll xmlns="91ee526b-40e8-4620-8d58-41c3b21608f0" xsi:nil="true"/>
  </documentManagement>
</p:properties>
</file>

<file path=customXml/itemProps1.xml><?xml version="1.0" encoding="utf-8"?>
<ds:datastoreItem xmlns:ds="http://schemas.openxmlformats.org/officeDocument/2006/customXml" ds:itemID="{1A11E680-3BCB-4B2D-9A98-063A443841E9}"/>
</file>

<file path=customXml/itemProps2.xml><?xml version="1.0" encoding="utf-8"?>
<ds:datastoreItem xmlns:ds="http://schemas.openxmlformats.org/officeDocument/2006/customXml" ds:itemID="{19013034-77FA-49E7-B688-D0DBAD279701}"/>
</file>

<file path=customXml/itemProps3.xml><?xml version="1.0" encoding="utf-8"?>
<ds:datastoreItem xmlns:ds="http://schemas.openxmlformats.org/officeDocument/2006/customXml" ds:itemID="{9975366F-CC22-47B1-BB68-1BDB5066A290}"/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391</Words>
  <Application>Microsoft Office PowerPoint</Application>
  <PresentationFormat>Widescreen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messmuzz@gmail.com</dc:creator>
  <cp:lastModifiedBy>Code,Sandra (Contractor)</cp:lastModifiedBy>
  <cp:revision>29</cp:revision>
  <dcterms:created xsi:type="dcterms:W3CDTF">2021-09-16T02:04:48Z</dcterms:created>
  <dcterms:modified xsi:type="dcterms:W3CDTF">2026-03-26T21:58:08Z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f72598-90ab-4748-9618-88402b5e95d2_Enabled">
    <vt:lpwstr>true</vt:lpwstr>
  </property>
  <property fmtid="{D5CDD505-2E9C-101B-9397-08002B2CF9AE}" pid="3" name="MSIP_Label_68f72598-90ab-4748-9618-88402b5e95d2_SetDate">
    <vt:lpwstr>2026-03-23T03:38:14Z</vt:lpwstr>
  </property>
  <property fmtid="{D5CDD505-2E9C-101B-9397-08002B2CF9AE}" pid="4" name="MSIP_Label_68f72598-90ab-4748-9618-88402b5e95d2_Method">
    <vt:lpwstr>Privileged</vt:lpwstr>
  </property>
  <property fmtid="{D5CDD505-2E9C-101B-9397-08002B2CF9AE}" pid="5" name="MSIP_Label_68f72598-90ab-4748-9618-88402b5e95d2_Name">
    <vt:lpwstr>68f72598-90ab-4748-9618-88402b5e95d2</vt:lpwstr>
  </property>
  <property fmtid="{D5CDD505-2E9C-101B-9397-08002B2CF9AE}" pid="6" name="MSIP_Label_68f72598-90ab-4748-9618-88402b5e95d2_SiteId">
    <vt:lpwstr>7a916015-20ae-4ad1-9170-eefd915e9272</vt:lpwstr>
  </property>
  <property fmtid="{D5CDD505-2E9C-101B-9397-08002B2CF9AE}" pid="7" name="MSIP_Label_68f72598-90ab-4748-9618-88402b5e95d2_ActionId">
    <vt:lpwstr>ba7f187f-de1e-4b4e-a570-2753643de09a</vt:lpwstr>
  </property>
  <property fmtid="{D5CDD505-2E9C-101B-9397-08002B2CF9AE}" pid="8" name="MSIP_Label_68f72598-90ab-4748-9618-88402b5e95d2_ContentBits">
    <vt:lpwstr>0</vt:lpwstr>
  </property>
  <property fmtid="{D5CDD505-2E9C-101B-9397-08002B2CF9AE}" pid="9" name="MSIP_Label_68f72598-90ab-4748-9618-88402b5e95d2_Tag">
    <vt:lpwstr>10, 0, 1, 1</vt:lpwstr>
  </property>
  <property fmtid="{D5CDD505-2E9C-101B-9397-08002B2CF9AE}" pid="10" name="ContentTypeId">
    <vt:lpwstr>0x0101002E92F82D97806848B542E113B02A3122</vt:lpwstr>
  </property>
</Properties>
</file>